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Selamat datang. Sesi ini bukan membedah satu per satu bab, melainkan memberi peta besar: apa itu manajemen dan bisnis, bagaimana organisasi dijalankan, dan fungsi-fungsi bisnis apa yang akan kita dalami sepanjang semester. Materi mengacu pada buku Pengantar Manajemen dan Bisnis (Suryani dkk., 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Buku memuat 13 bab. Agar mudah diikuti, saya kelompokkan ke lima blok. Urutannya mengalir dari konsep dasar, ke cara organisasi dijalankan, ke cara usaha didirikan, ke fungsi-fungsi bisnis, lalu ke sistem dan proses yang menopangnya. Saran alokasi waktu: Blok 1 dan 2 sekitar 40 persen, Blok 3 dan 4 sekitar 40 persen, Blok 5 dan penutup sekitar 20 persen.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kemampuan ini adalah target minimum sesi pengantar. Tidak perlu hafal detail; yang penting mahasiswa punya kerangka berpikir sebelum masuk ke bab-bab berikutnya.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cara memahami manajemen. Sebagai seni: manajer bekerja lewat orang lain, jadi ada unsur gaya, inspirasi, dan motivasi. Sebagai proses: ada rangkaian kegiatan yang saling berkaitan. Bedakan efektif (melakukan hal yang tepat, tujuan tercapai) dari efisien (melakukan dengan cara yang benar, hemat dan tepat waktu). Pertanyaan pemantik: apakah mungkin efektif tetapi tidak efisien?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istilah yang sering tertukar. Manajemen adalah cara mengelola; organisasi adalah wadahnya (orang dan struktur); bisnis adalah kegiatan menghasilkan barang atau jasa untuk memenuhi kebutuhan masyarakat. Contoh warung kopi adalah ilustrasi tambahan dari pengajar, bukan dari buku. Silakan ganti dengan contoh yang dekat dengan mahasiswa.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Manajemen sebagai disiplin tumbuh dari kondisi ekonomi abad ke-19, mendapat landasan ilmiah lewat Taylor, lalu teori yang lebih lengkap lewat Fayol sekitar 1920. Drucker menulis salah satu buku manajemen terapan paling awal pada 1946. Menjelang akhir abad ke-20 manajemen terpecah menjadi bidang-bidang: SDM, operasi, strategi, pemasaran, keuangan, dan teknologi informasi. Sembilan aliran di bawah tidak perlu dihafal sekarang; cukup tahu bahwa pendekatan manajemen berkembang.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organisasi ada tiga tingkatan manajemen. Semakin ke atas, porsi keahlian konseptual makin besar; semakin ke bawah, keahlian teknis makin dominan. Peran manajer dikelompokkan menjadi interpersonal, informasional, dan keputusan. Keterangan singkat pada tiap keahlian dan peran adalah penjelasan umum dari pengajar.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Empat fungsi yang diterima secara umum: perencanaan, pengorganisasian, pengarahan, dan pengendalian. Bentuknya siklus: hasil pengendalian menjadi masukan bagi perencanaan berikutnya. Catatan: Bab 1 dan 2 buku menyebut lima fungsi dengan menambahkan penyusunan personalia (staffing); Bab 5 menggunakan empat fungsi. Jelaskan bahwa perbedaan ini hanya soal pengelompokan.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Struktur organisasi menggambarkan bagaimana tugas dibagi, siapa mengerjakan apa, serta kedudukan dan wewenang pejabat. Buku membahas 17 jenis; tiga di sini dipilih sebagai gambaran yang mudah dibandingkan: lini (tertua, dari militer), fungsional, dan matriks. Bagan kecil di slide adalah ilustrasi sederhana, bukan salinan dari buku. Ringkasan kelebihan dan kekurangan adalah penjelasan umum.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Lokasi adalah tempat melayani konsumen. Pemilihan lokasi bergantung pada jenis usaha. Setiap perusahaan setidaknya mempertimbangkan empat lokasi: kantor pusat, pabrik, gudang, dan kantor cabang. Ajak mahasiswa menilai: faktor mana yang paling menentukan untuk warung kopi, dan faktor mana untuk pabrik?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Badan usaha dapat dilihat dari dua sudut: siapa pemiliknya (negara, swasta, campuran) dan apakah berbadan hukum. PT, koperasi, dan yayasan berbadan hukum; perusahaan perorangan, firma, dan persekutuan komanditer tidak. Pertanyaan diskusi diambil dari soal evaluasi Bab 7. Detail ciri, kelebihan, dan kekurangan tiap bentuk dibahas di pertemuan Bab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Kewirausahaan sering dianggap soal bakat atau latar keluarga. Buku menekankan bahwa hal mendasar adalah mengubah pola pikir dari pekerja menjadi pengusaha, dengan sifat-sifat seperti pada daftar. Bab 8 juga membahas transformasi usaha kecil dan strategi inovasi di era Revolusi Industri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MBSDM dulu disebut administrasi personalia. Tujuan HRM: integrasi strategis, komitmen tinggi, kualitas tinggi, dan fleksibilitas. Pengembangan SDM menggabungkan pelatihan, pengembangan organisasi, dan pengembangan karier untuk meningkatkan kinerja. Bab 9 juga memuat beberapa sistem kompensasi.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Bauran pemasaran dalam buku terdiri dari 7P. Pemasaran mencakup ruang lingkup yang luas: ide, produk, jasa, pengalaman, peristiwa, orang, tempat, properti, perusahaan, dan informasi. Bab 10 juga membahas perkembangan pasar global dan digital marketing.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Catatan penting: Bab 11 berjudul Manajemen Keuangan, tetapi isinya membahas perencanaan, pengendalian dan pengawasan, strategi, serta etika dalam manajemen. Karena itu baris atas slide ini adalah konsep dasar keuangan dari pengajar sebagai pelengkap (investasi, pendanaan, dividen), sedangkan baris bawah mengikuti isi bab. Silakan sesuaikan bila Anda ingin murni mengikuti isi buku.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Sistem adalah jaringan prosedur yang saling berhubungan untuk mencapai sasaran tertentu. Alur dasarnya: masukan, pengolahan, keluaran, dan umpan balik. Sistem informasi manajemen membantu integrasi sistem, efisiensi pengelolaan data, dan dukungan keputusan bagi manajer.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Proses bisnis menjelaskan urutan prosedur dari masukan, proses, keluaran, sampai umpan balik. Pemodelan proses bisnis membuatnya mudah dipahami semua pihak. Buku memperkenalkan teknik REAL: resource, event, agent, location. Diagram alur di kiri adalah contoh ilustratif dari pengajar. Soal evaluasi Bab 13 meminta mahasiswa membuat pemodelan dengan draw.io.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Ringkas semua blok dalam satu gambar. Manajemen dan bisnis di tengah; setiap blok menjawab satu pertanyaan: apa itu (Blok 1), bagaimana dijalankan (Blok 2), bagaimana usaha dimulai (Blok 3), fungsi apa yang bekerja di dalamnya (Blok 4), dan apa yang menopangnya (Blok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Tutup dengan lima kalimat ini. Minta beberapa mahasiswa menyebutkan ulang satu poin dengan kata-kata mereka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pertanyaan pertama diambil dari soal evaluasi di buku (Bab 3 dan Bab 7). Pertanyaan ketiga adalah usulan tugas awal dari pengajar; bentuk, bobot, dan tenggat silakan disesuaikan.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Seluruh isi slide bersumber dari buku di atas. Kutipan para ahli bersifat sekunder; jika diperlukan untuk tulisan ilmiah, rujuk sumber primernya.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slideLayout" Target="../slideLayouts/slideLayout1.xml"/><Relationship Id="rId1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C5D"/>
        </a:solidFill>
      </p:bgPr>
    </p:bg>
    <p:spTree>
      <p:nvGrpSpPr>
        <p:cNvPr id="1" name=""/>
        <p:cNvGrpSpPr/>
        <p:nvPr/>
      </p:nvGrpSpPr>
      <p:grpSpPr>
        <a:xfrm>
          <a:off x="0" y="0"/>
          <a:ext cx="0" cy="0"/>
          <a:chOff x="0" y="0"/>
          <a:chExt cx="0" cy="0"/>
        </a:xfrm>
      </p:grpSpPr>
      <p:sp>
        <p:nvSpPr>
          <p:cNvPr id="2" name="Text 0"/>
          <p:cNvSpPr txBox="1"/>
          <p:nvPr/>
        </p:nvSpPr>
        <p:spPr>
          <a:xfrm>
            <a:off x="548640" y="731520"/>
            <a:ext cx="4937760" cy="274320"/>
          </a:xfrm>
          <a:prstGeom prst="rect">
            <a:avLst/>
          </a:prstGeom>
          <a:noFill/>
          <a:ln/>
        </p:spPr>
        <p:txBody>
          <a:bodyPr wrap="square" lIns="0" tIns="0" rIns="0" bIns="0" rtlCol="0" anchor="t"/>
          <a:lstStyle/>
          <a:p>
            <a:pPr indent="0" marL="0">
              <a:buNone/>
            </a:pPr>
            <a:r>
              <a:rPr lang="en-US" sz="1100" b="1" spc="300" kern="0" dirty="0">
                <a:solidFill>
                  <a:srgbClr val="F2A541"/>
                </a:solidFill>
                <a:latin typeface="Calibri" pitchFamily="34" charset="0"/>
                <a:ea typeface="Calibri" pitchFamily="34" charset="-122"/>
                <a:cs typeface="Calibri" pitchFamily="34" charset="-120"/>
              </a:rPr>
              <a:t>PERTEMUAN 1  ·  SESI PENGANTAR</a:t>
            </a:r>
            <a:endParaRPr lang="en-US" sz="1100" dirty="0"/>
          </a:p>
        </p:txBody>
      </p:sp>
      <p:sp>
        <p:nvSpPr>
          <p:cNvPr id="3" name="Text 1"/>
          <p:cNvSpPr txBox="1"/>
          <p:nvPr/>
        </p:nvSpPr>
        <p:spPr>
          <a:xfrm>
            <a:off x="548640" y="1143000"/>
            <a:ext cx="4937760" cy="192024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Pengantar Manajemen dan Bisnis</a:t>
            </a:r>
            <a:endParaRPr lang="en-US" sz="4000" dirty="0"/>
          </a:p>
        </p:txBody>
      </p:sp>
      <p:sp>
        <p:nvSpPr>
          <p:cNvPr id="4" name="Text 2"/>
          <p:cNvSpPr txBox="1"/>
          <p:nvPr/>
        </p:nvSpPr>
        <p:spPr>
          <a:xfrm>
            <a:off x="548640" y="3200400"/>
            <a:ext cx="4937760" cy="365760"/>
          </a:xfrm>
          <a:prstGeom prst="rect">
            <a:avLst/>
          </a:prstGeom>
          <a:noFill/>
          <a:ln/>
        </p:spPr>
        <p:txBody>
          <a:bodyPr wrap="square" lIns="0" tIns="0" rIns="0" bIns="0" rtlCol="0" anchor="t"/>
          <a:lstStyle/>
          <a:p>
            <a:pPr indent="0" marL="0">
              <a:buNone/>
            </a:pPr>
            <a:r>
              <a:rPr lang="en-US" sz="1800" dirty="0">
                <a:solidFill>
                  <a:srgbClr val="CADCFC"/>
                </a:solidFill>
                <a:latin typeface="Calibri" pitchFamily="34" charset="0"/>
                <a:ea typeface="Calibri" pitchFamily="34" charset="-122"/>
                <a:cs typeface="Calibri" pitchFamily="34" charset="-120"/>
              </a:rPr>
              <a:t>Peta besar 13 bab dalam satu sesi</a:t>
            </a:r>
            <a:endParaRPr lang="en-US" sz="1800" dirty="0"/>
          </a:p>
        </p:txBody>
      </p:sp>
      <p:sp>
        <p:nvSpPr>
          <p:cNvPr id="5" name="Text 3"/>
          <p:cNvSpPr txBox="1"/>
          <p:nvPr/>
        </p:nvSpPr>
        <p:spPr>
          <a:xfrm>
            <a:off x="548640" y="4434840"/>
            <a:ext cx="5120640" cy="274320"/>
          </a:xfrm>
          <a:prstGeom prst="rect">
            <a:avLst/>
          </a:prstGeom>
          <a:noFill/>
          <a:ln/>
        </p:spPr>
        <p:txBody>
          <a:bodyPr wrap="square" lIns="0" tIns="0" rIns="0" bIns="0" rtlCol="0" anchor="t"/>
          <a:lstStyle/>
          <a:p>
            <a:pPr indent="0" marL="0">
              <a:buNone/>
            </a:pPr>
            <a:r>
              <a:rPr lang="en-US" sz="1100" dirty="0">
                <a:solidFill>
                  <a:srgbClr val="CADCFC"/>
                </a:solidFill>
                <a:latin typeface="Calibri" pitchFamily="34" charset="0"/>
                <a:ea typeface="Calibri" pitchFamily="34" charset="-122"/>
                <a:cs typeface="Calibri" pitchFamily="34" charset="-120"/>
              </a:rPr>
              <a:t>Universitas Persada Indonesia Y.A.I  ·  Program Studi D-III Manajemen</a:t>
            </a:r>
            <a:endParaRPr lang="en-US" sz="1100" dirty="0"/>
          </a:p>
        </p:txBody>
      </p:sp>
      <p:sp>
        <p:nvSpPr>
          <p:cNvPr id="6" name="Shape 4"/>
          <p:cNvSpPr/>
          <p:nvPr/>
        </p:nvSpPr>
        <p:spPr>
          <a:xfrm>
            <a:off x="5760720" y="1097280"/>
            <a:ext cx="2377440" cy="2377440"/>
          </a:xfrm>
          <a:prstGeom prst="ellipse">
            <a:avLst/>
          </a:prstGeom>
          <a:solidFill>
            <a:srgbClr val="14527A"/>
          </a:solidFill>
          <a:ln/>
        </p:spPr>
      </p:sp>
      <p:pic>
        <p:nvPicPr>
          <p:cNvPr id="7" name="Image 0" descr="preencoded.png">    </p:cNvPr>
          <p:cNvPicPr>
            <a:picLocks noChangeAspect="1"/>
          </p:cNvPicPr>
          <p:nvPr/>
        </p:nvPicPr>
        <p:blipFill>
          <a:blip r:embed="rId1"/>
          <a:stretch>
            <a:fillRect/>
          </a:stretch>
        </p:blipFill>
        <p:spPr>
          <a:xfrm>
            <a:off x="6414516" y="1751076"/>
            <a:ext cx="1069848" cy="1069848"/>
          </a:xfrm>
          <a:prstGeom prst="rect">
            <a:avLst/>
          </a:prstGeom>
        </p:spPr>
      </p:pic>
      <p:sp>
        <p:nvSpPr>
          <p:cNvPr id="8" name="Shape 5"/>
          <p:cNvSpPr/>
          <p:nvPr/>
        </p:nvSpPr>
        <p:spPr>
          <a:xfrm>
            <a:off x="7726680" y="502920"/>
            <a:ext cx="1005840" cy="1005840"/>
          </a:xfrm>
          <a:prstGeom prst="ellipse">
            <a:avLst/>
          </a:prstGeom>
          <a:solidFill>
            <a:srgbClr val="F2A541"/>
          </a:solidFill>
          <a:ln/>
        </p:spPr>
      </p:sp>
      <p:pic>
        <p:nvPicPr>
          <p:cNvPr id="9" name="Image 1" descr="preencoded.png">    </p:cNvPr>
          <p:cNvPicPr>
            <a:picLocks noChangeAspect="1"/>
          </p:cNvPicPr>
          <p:nvPr/>
        </p:nvPicPr>
        <p:blipFill>
          <a:blip r:embed="rId2"/>
          <a:stretch>
            <a:fillRect/>
          </a:stretch>
        </p:blipFill>
        <p:spPr>
          <a:xfrm>
            <a:off x="7978140" y="754380"/>
            <a:ext cx="502920" cy="502920"/>
          </a:xfrm>
          <a:prstGeom prst="rect">
            <a:avLst/>
          </a:prstGeom>
        </p:spPr>
      </p:pic>
      <p:sp>
        <p:nvSpPr>
          <p:cNvPr id="10" name="Shape 6"/>
          <p:cNvSpPr/>
          <p:nvPr/>
        </p:nvSpPr>
        <p:spPr>
          <a:xfrm>
            <a:off x="5577840" y="3657600"/>
            <a:ext cx="1097280" cy="1097280"/>
          </a:xfrm>
          <a:prstGeom prst="ellipse">
            <a:avLst/>
          </a:prstGeom>
          <a:solidFill>
            <a:srgbClr val="2A9D8F"/>
          </a:solidFill>
          <a:ln/>
        </p:spPr>
      </p:sp>
      <p:pic>
        <p:nvPicPr>
          <p:cNvPr id="11" name="Image 2" descr="preencoded.png">    </p:cNvPr>
          <p:cNvPicPr>
            <a:picLocks noChangeAspect="1"/>
          </p:cNvPicPr>
          <p:nvPr/>
        </p:nvPicPr>
        <p:blipFill>
          <a:blip r:embed="rId3"/>
          <a:stretch>
            <a:fillRect/>
          </a:stretch>
        </p:blipFill>
        <p:spPr>
          <a:xfrm>
            <a:off x="5852160" y="3931920"/>
            <a:ext cx="548640" cy="548640"/>
          </a:xfrm>
          <a:prstGeom prst="rect">
            <a:avLst/>
          </a:prstGeom>
        </p:spPr>
      </p:pic>
      <p:sp>
        <p:nvSpPr>
          <p:cNvPr id="12" name="Shape 7"/>
          <p:cNvSpPr/>
          <p:nvPr/>
        </p:nvSpPr>
        <p:spPr>
          <a:xfrm>
            <a:off x="7223760" y="3291840"/>
            <a:ext cx="1463040" cy="1463040"/>
          </a:xfrm>
          <a:prstGeom prst="ellipse">
            <a:avLst/>
          </a:prstGeom>
          <a:solidFill>
            <a:srgbClr val="1D6A96"/>
          </a:solidFill>
          <a:ln/>
        </p:spPr>
      </p:sp>
      <p:pic>
        <p:nvPicPr>
          <p:cNvPr id="13" name="Image 3" descr="preencoded.png">    </p:cNvPr>
          <p:cNvPicPr>
            <a:picLocks noChangeAspect="1"/>
          </p:cNvPicPr>
          <p:nvPr/>
        </p:nvPicPr>
        <p:blipFill>
          <a:blip r:embed="rId4"/>
          <a:stretch>
            <a:fillRect/>
          </a:stretch>
        </p:blipFill>
        <p:spPr>
          <a:xfrm>
            <a:off x="7589520" y="3657600"/>
            <a:ext cx="731520" cy="731520"/>
          </a:xfrm>
          <a:prstGeom prst="rect">
            <a:avLst/>
          </a:prstGeom>
        </p:spPr>
      </p:pic>
      <p:sp>
        <p:nvSpPr>
          <p:cNvPr id="14" name="Shape 8"/>
          <p:cNvSpPr/>
          <p:nvPr/>
        </p:nvSpPr>
        <p:spPr>
          <a:xfrm>
            <a:off x="8229600" y="2103120"/>
            <a:ext cx="548640" cy="548640"/>
          </a:xfrm>
          <a:prstGeom prst="ellipse">
            <a:avLst/>
          </a:prstGeom>
          <a:solidFill>
            <a:srgbClr val="F2A541"/>
          </a:solidFill>
          <a:ln/>
        </p:spPr>
      </p:sp>
      <p:pic>
        <p:nvPicPr>
          <p:cNvPr id="15" name="Image 4" descr="preencoded.png">    </p:cNvPr>
          <p:cNvPicPr>
            <a:picLocks noChangeAspect="1"/>
          </p:cNvPicPr>
          <p:nvPr/>
        </p:nvPicPr>
        <p:blipFill>
          <a:blip r:embed="rId5"/>
          <a:stretch>
            <a:fillRect/>
          </a:stretch>
        </p:blipFill>
        <p:spPr>
          <a:xfrm>
            <a:off x="8366760" y="2240280"/>
            <a:ext cx="274320" cy="2743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PETA MATERI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Peta Materi: 13 Bab dalam 5 Blok</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2</a:t>
            </a:r>
            <a:endParaRPr lang="en-US" sz="900" dirty="0"/>
          </a:p>
        </p:txBody>
      </p:sp>
      <p:sp>
        <p:nvSpPr>
          <p:cNvPr id="6" name="Shape 4"/>
          <p:cNvSpPr/>
          <p:nvPr/>
        </p:nvSpPr>
        <p:spPr>
          <a:xfrm>
            <a:off x="457200" y="1371600"/>
            <a:ext cx="1499616" cy="3154680"/>
          </a:xfrm>
          <a:prstGeom prst="roundRect">
            <a:avLst>
              <a:gd name="adj" fmla="val 4878"/>
            </a:avLst>
          </a:prstGeom>
          <a:solidFill>
            <a:srgbClr val="EEF3F7"/>
          </a:solidFill>
          <a:ln/>
        </p:spPr>
      </p:sp>
      <p:sp>
        <p:nvSpPr>
          <p:cNvPr id="7" name="Shape 5"/>
          <p:cNvSpPr/>
          <p:nvPr/>
        </p:nvSpPr>
        <p:spPr>
          <a:xfrm>
            <a:off x="841248" y="1554480"/>
            <a:ext cx="731520" cy="731520"/>
          </a:xfrm>
          <a:prstGeom prst="ellipse">
            <a:avLst/>
          </a:prstGeom>
          <a:solidFill>
            <a:srgbClr val="0B3C5D"/>
          </a:solidFill>
          <a:ln/>
        </p:spPr>
      </p:sp>
      <p:pic>
        <p:nvPicPr>
          <p:cNvPr id="8" name="Image 0" descr="preencoded.png">    </p:cNvPr>
          <p:cNvPicPr>
            <a:picLocks noChangeAspect="1"/>
          </p:cNvPicPr>
          <p:nvPr/>
        </p:nvPicPr>
        <p:blipFill>
          <a:blip r:embed="rId1"/>
          <a:stretch>
            <a:fillRect/>
          </a:stretch>
        </p:blipFill>
        <p:spPr>
          <a:xfrm>
            <a:off x="1024128" y="1737360"/>
            <a:ext cx="365760" cy="365760"/>
          </a:xfrm>
          <a:prstGeom prst="rect">
            <a:avLst/>
          </a:prstGeom>
        </p:spPr>
      </p:pic>
      <p:sp>
        <p:nvSpPr>
          <p:cNvPr id="9" name="Text 6"/>
          <p:cNvSpPr txBox="1"/>
          <p:nvPr/>
        </p:nvSpPr>
        <p:spPr>
          <a:xfrm>
            <a:off x="548640" y="2423160"/>
            <a:ext cx="1316736" cy="228600"/>
          </a:xfrm>
          <a:prstGeom prst="rect">
            <a:avLst/>
          </a:prstGeom>
          <a:noFill/>
          <a:ln/>
        </p:spPr>
        <p:txBody>
          <a:bodyPr wrap="square" lIns="0" tIns="0" rIns="0" bIns="0" rtlCol="0" anchor="t"/>
          <a:lstStyle/>
          <a:p>
            <a:pPr algn="ctr" indent="0" marL="0">
              <a:buNone/>
            </a:pPr>
            <a:r>
              <a:rPr lang="en-US" sz="1000" b="1" spc="200" kern="0" dirty="0">
                <a:solidFill>
                  <a:srgbClr val="5B6B79"/>
                </a:solidFill>
                <a:latin typeface="Calibri" pitchFamily="34" charset="0"/>
                <a:ea typeface="Calibri" pitchFamily="34" charset="-122"/>
                <a:cs typeface="Calibri" pitchFamily="34" charset="-120"/>
              </a:rPr>
              <a:t>BLOK 1</a:t>
            </a:r>
            <a:endParaRPr lang="en-US" sz="1000" dirty="0"/>
          </a:p>
        </p:txBody>
      </p:sp>
      <p:sp>
        <p:nvSpPr>
          <p:cNvPr id="10" name="Text 7"/>
          <p:cNvSpPr txBox="1"/>
          <p:nvPr/>
        </p:nvSpPr>
        <p:spPr>
          <a:xfrm>
            <a:off x="548640" y="2651760"/>
            <a:ext cx="1316736" cy="594360"/>
          </a:xfrm>
          <a:prstGeom prst="rect">
            <a:avLst/>
          </a:prstGeom>
          <a:noFill/>
          <a:ln/>
        </p:spPr>
        <p:txBody>
          <a:bodyPr wrap="square" lIns="0" tIns="0" rIns="0" bIns="0" rtlCol="0" anchor="ctr"/>
          <a:lstStyle/>
          <a:p>
            <a:pPr algn="ctr" indent="0" marL="0">
              <a:buNone/>
            </a:pPr>
            <a:r>
              <a:rPr lang="en-US" sz="1500" b="1" dirty="0">
                <a:solidFill>
                  <a:srgbClr val="0B3C5D"/>
                </a:solidFill>
                <a:latin typeface="Cambria" pitchFamily="34" charset="0"/>
                <a:ea typeface="Cambria" pitchFamily="34" charset="-122"/>
                <a:cs typeface="Cambria" pitchFamily="34" charset="-120"/>
              </a:rPr>
              <a:t>Fondasi</a:t>
            </a:r>
            <a:endParaRPr lang="en-US" sz="1500" dirty="0"/>
          </a:p>
        </p:txBody>
      </p:sp>
      <p:sp>
        <p:nvSpPr>
          <p:cNvPr id="11" name="Text 8"/>
          <p:cNvSpPr txBox="1"/>
          <p:nvPr/>
        </p:nvSpPr>
        <p:spPr>
          <a:xfrm>
            <a:off x="548640" y="3337560"/>
            <a:ext cx="1316736" cy="274320"/>
          </a:xfrm>
          <a:prstGeom prst="rect">
            <a:avLst/>
          </a:prstGeom>
          <a:noFill/>
          <a:ln/>
        </p:spPr>
        <p:txBody>
          <a:bodyPr wrap="square" lIns="0" tIns="0" rIns="0" bIns="0" rtlCol="0" anchor="t"/>
          <a:lstStyle/>
          <a:p>
            <a:pPr algn="ctr" indent="0" marL="0">
              <a:buNone/>
            </a:pPr>
            <a:r>
              <a:rPr lang="en-US" sz="1200" b="1" dirty="0">
                <a:solidFill>
                  <a:srgbClr val="0B3C5D"/>
                </a:solidFill>
                <a:latin typeface="Calibri" pitchFamily="34" charset="0"/>
                <a:ea typeface="Calibri" pitchFamily="34" charset="-122"/>
                <a:cs typeface="Calibri" pitchFamily="34" charset="-120"/>
              </a:rPr>
              <a:t>Bab 1, 2, 4</a:t>
            </a:r>
            <a:endParaRPr lang="en-US" sz="1200" dirty="0"/>
          </a:p>
        </p:txBody>
      </p:sp>
      <p:sp>
        <p:nvSpPr>
          <p:cNvPr id="12" name="Text 9"/>
          <p:cNvSpPr txBox="1"/>
          <p:nvPr/>
        </p:nvSpPr>
        <p:spPr>
          <a:xfrm>
            <a:off x="594360" y="3657600"/>
            <a:ext cx="1225296" cy="73152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Konsep, sejarah, manajer</a:t>
            </a:r>
            <a:endParaRPr lang="en-US" sz="1100" dirty="0"/>
          </a:p>
        </p:txBody>
      </p:sp>
      <p:sp>
        <p:nvSpPr>
          <p:cNvPr id="13" name="Shape 10"/>
          <p:cNvSpPr/>
          <p:nvPr/>
        </p:nvSpPr>
        <p:spPr>
          <a:xfrm>
            <a:off x="2139696" y="1371600"/>
            <a:ext cx="1499616" cy="3154680"/>
          </a:xfrm>
          <a:prstGeom prst="roundRect">
            <a:avLst>
              <a:gd name="adj" fmla="val 4878"/>
            </a:avLst>
          </a:prstGeom>
          <a:solidFill>
            <a:srgbClr val="EEF3F7"/>
          </a:solidFill>
          <a:ln/>
        </p:spPr>
      </p:sp>
      <p:sp>
        <p:nvSpPr>
          <p:cNvPr id="14" name="Shape 11"/>
          <p:cNvSpPr/>
          <p:nvPr/>
        </p:nvSpPr>
        <p:spPr>
          <a:xfrm>
            <a:off x="2523744" y="1554480"/>
            <a:ext cx="731520" cy="731520"/>
          </a:xfrm>
          <a:prstGeom prst="ellipse">
            <a:avLst/>
          </a:prstGeom>
          <a:solidFill>
            <a:srgbClr val="1D6A96"/>
          </a:solidFill>
          <a:ln/>
        </p:spPr>
      </p:sp>
      <p:pic>
        <p:nvPicPr>
          <p:cNvPr id="15" name="Image 1" descr="preencoded.png">    </p:cNvPr>
          <p:cNvPicPr>
            <a:picLocks noChangeAspect="1"/>
          </p:cNvPicPr>
          <p:nvPr/>
        </p:nvPicPr>
        <p:blipFill>
          <a:blip r:embed="rId2"/>
          <a:stretch>
            <a:fillRect/>
          </a:stretch>
        </p:blipFill>
        <p:spPr>
          <a:xfrm>
            <a:off x="2706624" y="1737360"/>
            <a:ext cx="365760" cy="365760"/>
          </a:xfrm>
          <a:prstGeom prst="rect">
            <a:avLst/>
          </a:prstGeom>
        </p:spPr>
      </p:pic>
      <p:sp>
        <p:nvSpPr>
          <p:cNvPr id="16" name="Text 12"/>
          <p:cNvSpPr txBox="1"/>
          <p:nvPr/>
        </p:nvSpPr>
        <p:spPr>
          <a:xfrm>
            <a:off x="2231136" y="2423160"/>
            <a:ext cx="1316736" cy="228600"/>
          </a:xfrm>
          <a:prstGeom prst="rect">
            <a:avLst/>
          </a:prstGeom>
          <a:noFill/>
          <a:ln/>
        </p:spPr>
        <p:txBody>
          <a:bodyPr wrap="square" lIns="0" tIns="0" rIns="0" bIns="0" rtlCol="0" anchor="t"/>
          <a:lstStyle/>
          <a:p>
            <a:pPr algn="ctr" indent="0" marL="0">
              <a:buNone/>
            </a:pPr>
            <a:r>
              <a:rPr lang="en-US" sz="1000" b="1" spc="200" kern="0" dirty="0">
                <a:solidFill>
                  <a:srgbClr val="5B6B79"/>
                </a:solidFill>
                <a:latin typeface="Calibri" pitchFamily="34" charset="0"/>
                <a:ea typeface="Calibri" pitchFamily="34" charset="-122"/>
                <a:cs typeface="Calibri" pitchFamily="34" charset="-120"/>
              </a:rPr>
              <a:t>BLOK 2</a:t>
            </a:r>
            <a:endParaRPr lang="en-US" sz="1000" dirty="0"/>
          </a:p>
        </p:txBody>
      </p:sp>
      <p:sp>
        <p:nvSpPr>
          <p:cNvPr id="17" name="Text 13"/>
          <p:cNvSpPr txBox="1"/>
          <p:nvPr/>
        </p:nvSpPr>
        <p:spPr>
          <a:xfrm>
            <a:off x="2231136" y="2651760"/>
            <a:ext cx="1316736" cy="594360"/>
          </a:xfrm>
          <a:prstGeom prst="rect">
            <a:avLst/>
          </a:prstGeom>
          <a:noFill/>
          <a:ln/>
        </p:spPr>
        <p:txBody>
          <a:bodyPr wrap="square" lIns="0" tIns="0" rIns="0" bIns="0" rtlCol="0" anchor="ctr"/>
          <a:lstStyle/>
          <a:p>
            <a:pPr algn="ctr" indent="0" marL="0">
              <a:buNone/>
            </a:pPr>
            <a:r>
              <a:rPr lang="en-US" sz="1500" b="1" dirty="0">
                <a:solidFill>
                  <a:srgbClr val="0B3C5D"/>
                </a:solidFill>
                <a:latin typeface="Cambria" pitchFamily="34" charset="0"/>
                <a:ea typeface="Cambria" pitchFamily="34" charset="-122"/>
                <a:cs typeface="Cambria" pitchFamily="34" charset="-120"/>
              </a:rPr>
              <a:t>Inti Manajemen</a:t>
            </a:r>
            <a:endParaRPr lang="en-US" sz="1500" dirty="0"/>
          </a:p>
        </p:txBody>
      </p:sp>
      <p:sp>
        <p:nvSpPr>
          <p:cNvPr id="18" name="Text 14"/>
          <p:cNvSpPr txBox="1"/>
          <p:nvPr/>
        </p:nvSpPr>
        <p:spPr>
          <a:xfrm>
            <a:off x="2231136" y="3337560"/>
            <a:ext cx="1316736" cy="274320"/>
          </a:xfrm>
          <a:prstGeom prst="rect">
            <a:avLst/>
          </a:prstGeom>
          <a:noFill/>
          <a:ln/>
        </p:spPr>
        <p:txBody>
          <a:bodyPr wrap="square" lIns="0" tIns="0" rIns="0" bIns="0" rtlCol="0" anchor="t"/>
          <a:lstStyle/>
          <a:p>
            <a:pPr algn="ctr" indent="0" marL="0">
              <a:buNone/>
            </a:pPr>
            <a:r>
              <a:rPr lang="en-US" sz="1200" b="1" dirty="0">
                <a:solidFill>
                  <a:srgbClr val="1D6A96"/>
                </a:solidFill>
                <a:latin typeface="Calibri" pitchFamily="34" charset="0"/>
                <a:ea typeface="Calibri" pitchFamily="34" charset="-122"/>
                <a:cs typeface="Calibri" pitchFamily="34" charset="-120"/>
              </a:rPr>
              <a:t>Bab 3, 5</a:t>
            </a:r>
            <a:endParaRPr lang="en-US" sz="1200" dirty="0"/>
          </a:p>
        </p:txBody>
      </p:sp>
      <p:sp>
        <p:nvSpPr>
          <p:cNvPr id="19" name="Text 15"/>
          <p:cNvSpPr txBox="1"/>
          <p:nvPr/>
        </p:nvSpPr>
        <p:spPr>
          <a:xfrm>
            <a:off x="2276856" y="3657600"/>
            <a:ext cx="1225296" cy="73152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Struktur organisasi, POAC</a:t>
            </a:r>
            <a:endParaRPr lang="en-US" sz="1100" dirty="0"/>
          </a:p>
        </p:txBody>
      </p:sp>
      <p:sp>
        <p:nvSpPr>
          <p:cNvPr id="20" name="Shape 16"/>
          <p:cNvSpPr/>
          <p:nvPr/>
        </p:nvSpPr>
        <p:spPr>
          <a:xfrm>
            <a:off x="3822192" y="1371600"/>
            <a:ext cx="1499616" cy="3154680"/>
          </a:xfrm>
          <a:prstGeom prst="roundRect">
            <a:avLst>
              <a:gd name="adj" fmla="val 4878"/>
            </a:avLst>
          </a:prstGeom>
          <a:solidFill>
            <a:srgbClr val="EEF3F7"/>
          </a:solidFill>
          <a:ln/>
        </p:spPr>
      </p:sp>
      <p:sp>
        <p:nvSpPr>
          <p:cNvPr id="21" name="Shape 17"/>
          <p:cNvSpPr/>
          <p:nvPr/>
        </p:nvSpPr>
        <p:spPr>
          <a:xfrm>
            <a:off x="4206240" y="1554480"/>
            <a:ext cx="731520" cy="731520"/>
          </a:xfrm>
          <a:prstGeom prst="ellipse">
            <a:avLst/>
          </a:prstGeom>
          <a:solidFill>
            <a:srgbClr val="2A9D8F"/>
          </a:solidFill>
          <a:ln/>
        </p:spPr>
      </p:sp>
      <p:pic>
        <p:nvPicPr>
          <p:cNvPr id="22" name="Image 2" descr="preencoded.png">    </p:cNvPr>
          <p:cNvPicPr>
            <a:picLocks noChangeAspect="1"/>
          </p:cNvPicPr>
          <p:nvPr/>
        </p:nvPicPr>
        <p:blipFill>
          <a:blip r:embed="rId3"/>
          <a:stretch>
            <a:fillRect/>
          </a:stretch>
        </p:blipFill>
        <p:spPr>
          <a:xfrm>
            <a:off x="4389120" y="1737360"/>
            <a:ext cx="365760" cy="365760"/>
          </a:xfrm>
          <a:prstGeom prst="rect">
            <a:avLst/>
          </a:prstGeom>
        </p:spPr>
      </p:pic>
      <p:sp>
        <p:nvSpPr>
          <p:cNvPr id="23" name="Text 18"/>
          <p:cNvSpPr txBox="1"/>
          <p:nvPr/>
        </p:nvSpPr>
        <p:spPr>
          <a:xfrm>
            <a:off x="3913632" y="2423160"/>
            <a:ext cx="1316736" cy="228600"/>
          </a:xfrm>
          <a:prstGeom prst="rect">
            <a:avLst/>
          </a:prstGeom>
          <a:noFill/>
          <a:ln/>
        </p:spPr>
        <p:txBody>
          <a:bodyPr wrap="square" lIns="0" tIns="0" rIns="0" bIns="0" rtlCol="0" anchor="t"/>
          <a:lstStyle/>
          <a:p>
            <a:pPr algn="ctr" indent="0" marL="0">
              <a:buNone/>
            </a:pPr>
            <a:r>
              <a:rPr lang="en-US" sz="1000" b="1" spc="200" kern="0" dirty="0">
                <a:solidFill>
                  <a:srgbClr val="5B6B79"/>
                </a:solidFill>
                <a:latin typeface="Calibri" pitchFamily="34" charset="0"/>
                <a:ea typeface="Calibri" pitchFamily="34" charset="-122"/>
                <a:cs typeface="Calibri" pitchFamily="34" charset="-120"/>
              </a:rPr>
              <a:t>BLOK 3</a:t>
            </a:r>
            <a:endParaRPr lang="en-US" sz="1000" dirty="0"/>
          </a:p>
        </p:txBody>
      </p:sp>
      <p:sp>
        <p:nvSpPr>
          <p:cNvPr id="24" name="Text 19"/>
          <p:cNvSpPr txBox="1"/>
          <p:nvPr/>
        </p:nvSpPr>
        <p:spPr>
          <a:xfrm>
            <a:off x="3913632" y="2651760"/>
            <a:ext cx="1316736" cy="594360"/>
          </a:xfrm>
          <a:prstGeom prst="rect">
            <a:avLst/>
          </a:prstGeom>
          <a:noFill/>
          <a:ln/>
        </p:spPr>
        <p:txBody>
          <a:bodyPr wrap="square" lIns="0" tIns="0" rIns="0" bIns="0" rtlCol="0" anchor="ctr"/>
          <a:lstStyle/>
          <a:p>
            <a:pPr algn="ctr" indent="0" marL="0">
              <a:buNone/>
            </a:pPr>
            <a:r>
              <a:rPr lang="en-US" sz="1500" b="1" dirty="0">
                <a:solidFill>
                  <a:srgbClr val="0B3C5D"/>
                </a:solidFill>
                <a:latin typeface="Cambria" pitchFamily="34" charset="0"/>
                <a:ea typeface="Cambria" pitchFamily="34" charset="-122"/>
                <a:cs typeface="Cambria" pitchFamily="34" charset="-120"/>
              </a:rPr>
              <a:t>Mendirikan Usaha</a:t>
            </a:r>
            <a:endParaRPr lang="en-US" sz="1500" dirty="0"/>
          </a:p>
        </p:txBody>
      </p:sp>
      <p:sp>
        <p:nvSpPr>
          <p:cNvPr id="25" name="Text 20"/>
          <p:cNvSpPr txBox="1"/>
          <p:nvPr/>
        </p:nvSpPr>
        <p:spPr>
          <a:xfrm>
            <a:off x="3913632" y="3337560"/>
            <a:ext cx="1316736" cy="274320"/>
          </a:xfrm>
          <a:prstGeom prst="rect">
            <a:avLst/>
          </a:prstGeom>
          <a:noFill/>
          <a:ln/>
        </p:spPr>
        <p:txBody>
          <a:bodyPr wrap="square" lIns="0" tIns="0" rIns="0" bIns="0" rtlCol="0" anchor="t"/>
          <a:lstStyle/>
          <a:p>
            <a:pPr algn="ctr" indent="0" marL="0">
              <a:buNone/>
            </a:pPr>
            <a:r>
              <a:rPr lang="en-US" sz="1200" b="1" dirty="0">
                <a:solidFill>
                  <a:srgbClr val="2A9D8F"/>
                </a:solidFill>
                <a:latin typeface="Calibri" pitchFamily="34" charset="0"/>
                <a:ea typeface="Calibri" pitchFamily="34" charset="-122"/>
                <a:cs typeface="Calibri" pitchFamily="34" charset="-120"/>
              </a:rPr>
              <a:t>Bab 6, 7, 8</a:t>
            </a:r>
            <a:endParaRPr lang="en-US" sz="1200" dirty="0"/>
          </a:p>
        </p:txBody>
      </p:sp>
      <p:sp>
        <p:nvSpPr>
          <p:cNvPr id="26" name="Text 21"/>
          <p:cNvSpPr txBox="1"/>
          <p:nvPr/>
        </p:nvSpPr>
        <p:spPr>
          <a:xfrm>
            <a:off x="3959352" y="3657600"/>
            <a:ext cx="1225296" cy="73152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Lokasi, badan usaha, wirausaha</a:t>
            </a:r>
            <a:endParaRPr lang="en-US" sz="1100" dirty="0"/>
          </a:p>
        </p:txBody>
      </p:sp>
      <p:sp>
        <p:nvSpPr>
          <p:cNvPr id="27" name="Shape 22"/>
          <p:cNvSpPr/>
          <p:nvPr/>
        </p:nvSpPr>
        <p:spPr>
          <a:xfrm>
            <a:off x="5504688" y="1371600"/>
            <a:ext cx="1499616" cy="3154680"/>
          </a:xfrm>
          <a:prstGeom prst="roundRect">
            <a:avLst>
              <a:gd name="adj" fmla="val 4878"/>
            </a:avLst>
          </a:prstGeom>
          <a:solidFill>
            <a:srgbClr val="EEF3F7"/>
          </a:solidFill>
          <a:ln/>
        </p:spPr>
      </p:sp>
      <p:sp>
        <p:nvSpPr>
          <p:cNvPr id="28" name="Shape 23"/>
          <p:cNvSpPr/>
          <p:nvPr/>
        </p:nvSpPr>
        <p:spPr>
          <a:xfrm>
            <a:off x="5888736" y="1554480"/>
            <a:ext cx="731520" cy="731520"/>
          </a:xfrm>
          <a:prstGeom prst="ellipse">
            <a:avLst/>
          </a:prstGeom>
          <a:solidFill>
            <a:srgbClr val="9A5B05"/>
          </a:solidFill>
          <a:ln/>
        </p:spPr>
      </p:sp>
      <p:pic>
        <p:nvPicPr>
          <p:cNvPr id="29" name="Image 3" descr="preencoded.png">    </p:cNvPr>
          <p:cNvPicPr>
            <a:picLocks noChangeAspect="1"/>
          </p:cNvPicPr>
          <p:nvPr/>
        </p:nvPicPr>
        <p:blipFill>
          <a:blip r:embed="rId4"/>
          <a:stretch>
            <a:fillRect/>
          </a:stretch>
        </p:blipFill>
        <p:spPr>
          <a:xfrm>
            <a:off x="6071616" y="1737360"/>
            <a:ext cx="365760" cy="365760"/>
          </a:xfrm>
          <a:prstGeom prst="rect">
            <a:avLst/>
          </a:prstGeom>
        </p:spPr>
      </p:pic>
      <p:sp>
        <p:nvSpPr>
          <p:cNvPr id="30" name="Text 24"/>
          <p:cNvSpPr txBox="1"/>
          <p:nvPr/>
        </p:nvSpPr>
        <p:spPr>
          <a:xfrm>
            <a:off x="5596128" y="2423160"/>
            <a:ext cx="1316736" cy="228600"/>
          </a:xfrm>
          <a:prstGeom prst="rect">
            <a:avLst/>
          </a:prstGeom>
          <a:noFill/>
          <a:ln/>
        </p:spPr>
        <p:txBody>
          <a:bodyPr wrap="square" lIns="0" tIns="0" rIns="0" bIns="0" rtlCol="0" anchor="t"/>
          <a:lstStyle/>
          <a:p>
            <a:pPr algn="ctr" indent="0" marL="0">
              <a:buNone/>
            </a:pPr>
            <a:r>
              <a:rPr lang="en-US" sz="1000" b="1" spc="200" kern="0" dirty="0">
                <a:solidFill>
                  <a:srgbClr val="5B6B79"/>
                </a:solidFill>
                <a:latin typeface="Calibri" pitchFamily="34" charset="0"/>
                <a:ea typeface="Calibri" pitchFamily="34" charset="-122"/>
                <a:cs typeface="Calibri" pitchFamily="34" charset="-120"/>
              </a:rPr>
              <a:t>BLOK 4</a:t>
            </a:r>
            <a:endParaRPr lang="en-US" sz="1000" dirty="0"/>
          </a:p>
        </p:txBody>
      </p:sp>
      <p:sp>
        <p:nvSpPr>
          <p:cNvPr id="31" name="Text 25"/>
          <p:cNvSpPr txBox="1"/>
          <p:nvPr/>
        </p:nvSpPr>
        <p:spPr>
          <a:xfrm>
            <a:off x="5596128" y="2651760"/>
            <a:ext cx="1316736" cy="594360"/>
          </a:xfrm>
          <a:prstGeom prst="rect">
            <a:avLst/>
          </a:prstGeom>
          <a:noFill/>
          <a:ln/>
        </p:spPr>
        <p:txBody>
          <a:bodyPr wrap="square" lIns="0" tIns="0" rIns="0" bIns="0" rtlCol="0" anchor="ctr"/>
          <a:lstStyle/>
          <a:p>
            <a:pPr algn="ctr" indent="0" marL="0">
              <a:buNone/>
            </a:pPr>
            <a:r>
              <a:rPr lang="en-US" sz="1500" b="1" dirty="0">
                <a:solidFill>
                  <a:srgbClr val="0B3C5D"/>
                </a:solidFill>
                <a:latin typeface="Cambria" pitchFamily="34" charset="0"/>
                <a:ea typeface="Cambria" pitchFamily="34" charset="-122"/>
                <a:cs typeface="Cambria" pitchFamily="34" charset="-120"/>
              </a:rPr>
              <a:t>Fungsi Bisnis</a:t>
            </a:r>
            <a:endParaRPr lang="en-US" sz="1500" dirty="0"/>
          </a:p>
        </p:txBody>
      </p:sp>
      <p:sp>
        <p:nvSpPr>
          <p:cNvPr id="32" name="Text 26"/>
          <p:cNvSpPr txBox="1"/>
          <p:nvPr/>
        </p:nvSpPr>
        <p:spPr>
          <a:xfrm>
            <a:off x="5596128" y="3337560"/>
            <a:ext cx="1316736" cy="274320"/>
          </a:xfrm>
          <a:prstGeom prst="rect">
            <a:avLst/>
          </a:prstGeom>
          <a:noFill/>
          <a:ln/>
        </p:spPr>
        <p:txBody>
          <a:bodyPr wrap="square" lIns="0" tIns="0" rIns="0" bIns="0" rtlCol="0" anchor="t"/>
          <a:lstStyle/>
          <a:p>
            <a:pPr algn="ctr" indent="0" marL="0">
              <a:buNone/>
            </a:pPr>
            <a:r>
              <a:rPr lang="en-US" sz="1200" b="1" dirty="0">
                <a:solidFill>
                  <a:srgbClr val="9A5B05"/>
                </a:solidFill>
                <a:latin typeface="Calibri" pitchFamily="34" charset="0"/>
                <a:ea typeface="Calibri" pitchFamily="34" charset="-122"/>
                <a:cs typeface="Calibri" pitchFamily="34" charset="-120"/>
              </a:rPr>
              <a:t>Bab 9, 10, 11</a:t>
            </a:r>
            <a:endParaRPr lang="en-US" sz="1200" dirty="0"/>
          </a:p>
        </p:txBody>
      </p:sp>
      <p:sp>
        <p:nvSpPr>
          <p:cNvPr id="33" name="Text 27"/>
          <p:cNvSpPr txBox="1"/>
          <p:nvPr/>
        </p:nvSpPr>
        <p:spPr>
          <a:xfrm>
            <a:off x="5641848" y="3657600"/>
            <a:ext cx="1225296" cy="73152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SDM, pemasaran, keuangan</a:t>
            </a:r>
            <a:endParaRPr lang="en-US" sz="1100" dirty="0"/>
          </a:p>
        </p:txBody>
      </p:sp>
      <p:sp>
        <p:nvSpPr>
          <p:cNvPr id="34" name="Shape 28"/>
          <p:cNvSpPr/>
          <p:nvPr/>
        </p:nvSpPr>
        <p:spPr>
          <a:xfrm>
            <a:off x="7187184" y="1371600"/>
            <a:ext cx="1499616" cy="3154680"/>
          </a:xfrm>
          <a:prstGeom prst="roundRect">
            <a:avLst>
              <a:gd name="adj" fmla="val 4878"/>
            </a:avLst>
          </a:prstGeom>
          <a:solidFill>
            <a:srgbClr val="EEF3F7"/>
          </a:solidFill>
          <a:ln/>
        </p:spPr>
      </p:sp>
      <p:sp>
        <p:nvSpPr>
          <p:cNvPr id="35" name="Shape 29"/>
          <p:cNvSpPr/>
          <p:nvPr/>
        </p:nvSpPr>
        <p:spPr>
          <a:xfrm>
            <a:off x="7571232" y="1554480"/>
            <a:ext cx="731520" cy="731520"/>
          </a:xfrm>
          <a:prstGeom prst="ellipse">
            <a:avLst/>
          </a:prstGeom>
          <a:solidFill>
            <a:srgbClr val="14527A"/>
          </a:solidFill>
          <a:ln/>
        </p:spPr>
      </p:sp>
      <p:pic>
        <p:nvPicPr>
          <p:cNvPr id="36" name="Image 4" descr="preencoded.png">    </p:cNvPr>
          <p:cNvPicPr>
            <a:picLocks noChangeAspect="1"/>
          </p:cNvPicPr>
          <p:nvPr/>
        </p:nvPicPr>
        <p:blipFill>
          <a:blip r:embed="rId5"/>
          <a:stretch>
            <a:fillRect/>
          </a:stretch>
        </p:blipFill>
        <p:spPr>
          <a:xfrm>
            <a:off x="7754112" y="1737360"/>
            <a:ext cx="365760" cy="365760"/>
          </a:xfrm>
          <a:prstGeom prst="rect">
            <a:avLst/>
          </a:prstGeom>
        </p:spPr>
      </p:pic>
      <p:sp>
        <p:nvSpPr>
          <p:cNvPr id="37" name="Text 30"/>
          <p:cNvSpPr txBox="1"/>
          <p:nvPr/>
        </p:nvSpPr>
        <p:spPr>
          <a:xfrm>
            <a:off x="7278624" y="2423160"/>
            <a:ext cx="1316736" cy="228600"/>
          </a:xfrm>
          <a:prstGeom prst="rect">
            <a:avLst/>
          </a:prstGeom>
          <a:noFill/>
          <a:ln/>
        </p:spPr>
        <p:txBody>
          <a:bodyPr wrap="square" lIns="0" tIns="0" rIns="0" bIns="0" rtlCol="0" anchor="t"/>
          <a:lstStyle/>
          <a:p>
            <a:pPr algn="ctr" indent="0" marL="0">
              <a:buNone/>
            </a:pPr>
            <a:r>
              <a:rPr lang="en-US" sz="1000" b="1" spc="200" kern="0" dirty="0">
                <a:solidFill>
                  <a:srgbClr val="5B6B79"/>
                </a:solidFill>
                <a:latin typeface="Calibri" pitchFamily="34" charset="0"/>
                <a:ea typeface="Calibri" pitchFamily="34" charset="-122"/>
                <a:cs typeface="Calibri" pitchFamily="34" charset="-120"/>
              </a:rPr>
              <a:t>BLOK 5</a:t>
            </a:r>
            <a:endParaRPr lang="en-US" sz="1000" dirty="0"/>
          </a:p>
        </p:txBody>
      </p:sp>
      <p:sp>
        <p:nvSpPr>
          <p:cNvPr id="38" name="Text 31"/>
          <p:cNvSpPr txBox="1"/>
          <p:nvPr/>
        </p:nvSpPr>
        <p:spPr>
          <a:xfrm>
            <a:off x="7278624" y="2651760"/>
            <a:ext cx="1316736" cy="594360"/>
          </a:xfrm>
          <a:prstGeom prst="rect">
            <a:avLst/>
          </a:prstGeom>
          <a:noFill/>
          <a:ln/>
        </p:spPr>
        <p:txBody>
          <a:bodyPr wrap="square" lIns="0" tIns="0" rIns="0" bIns="0" rtlCol="0" anchor="ctr"/>
          <a:lstStyle/>
          <a:p>
            <a:pPr algn="ctr" indent="0" marL="0">
              <a:buNone/>
            </a:pPr>
            <a:r>
              <a:rPr lang="en-US" sz="1500" b="1" dirty="0">
                <a:solidFill>
                  <a:srgbClr val="0B3C5D"/>
                </a:solidFill>
                <a:latin typeface="Cambria" pitchFamily="34" charset="0"/>
                <a:ea typeface="Cambria" pitchFamily="34" charset="-122"/>
                <a:cs typeface="Cambria" pitchFamily="34" charset="-120"/>
              </a:rPr>
              <a:t>Sistem &amp; Proses</a:t>
            </a:r>
            <a:endParaRPr lang="en-US" sz="1500" dirty="0"/>
          </a:p>
        </p:txBody>
      </p:sp>
      <p:sp>
        <p:nvSpPr>
          <p:cNvPr id="39" name="Text 32"/>
          <p:cNvSpPr txBox="1"/>
          <p:nvPr/>
        </p:nvSpPr>
        <p:spPr>
          <a:xfrm>
            <a:off x="7278624" y="3337560"/>
            <a:ext cx="1316736" cy="274320"/>
          </a:xfrm>
          <a:prstGeom prst="rect">
            <a:avLst/>
          </a:prstGeom>
          <a:noFill/>
          <a:ln/>
        </p:spPr>
        <p:txBody>
          <a:bodyPr wrap="square" lIns="0" tIns="0" rIns="0" bIns="0" rtlCol="0" anchor="t"/>
          <a:lstStyle/>
          <a:p>
            <a:pPr algn="ctr" indent="0" marL="0">
              <a:buNone/>
            </a:pPr>
            <a:r>
              <a:rPr lang="en-US" sz="1200" b="1" dirty="0">
                <a:solidFill>
                  <a:srgbClr val="14527A"/>
                </a:solidFill>
                <a:latin typeface="Calibri" pitchFamily="34" charset="0"/>
                <a:ea typeface="Calibri" pitchFamily="34" charset="-122"/>
                <a:cs typeface="Calibri" pitchFamily="34" charset="-120"/>
              </a:rPr>
              <a:t>Bab 12, 13</a:t>
            </a:r>
            <a:endParaRPr lang="en-US" sz="1200" dirty="0"/>
          </a:p>
        </p:txBody>
      </p:sp>
      <p:sp>
        <p:nvSpPr>
          <p:cNvPr id="40" name="Text 33"/>
          <p:cNvSpPr txBox="1"/>
          <p:nvPr/>
        </p:nvSpPr>
        <p:spPr>
          <a:xfrm>
            <a:off x="7324344" y="3657600"/>
            <a:ext cx="1225296" cy="73152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Sistem informasi, proses bisnis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TUJUAN SESI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Setelah Sesi Ini, Anda Mampu…</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3</a:t>
            </a:r>
            <a:endParaRPr lang="en-US" sz="900" dirty="0"/>
          </a:p>
        </p:txBody>
      </p:sp>
      <p:sp>
        <p:nvSpPr>
          <p:cNvPr id="6" name="Shape 4"/>
          <p:cNvSpPr/>
          <p:nvPr/>
        </p:nvSpPr>
        <p:spPr>
          <a:xfrm>
            <a:off x="457200" y="1463040"/>
            <a:ext cx="8229600" cy="868680"/>
          </a:xfrm>
          <a:prstGeom prst="roundRect">
            <a:avLst>
              <a:gd name="adj" fmla="val 8421"/>
            </a:avLst>
          </a:prstGeom>
          <a:solidFill>
            <a:srgbClr val="EEF3F7"/>
          </a:solidFill>
          <a:ln/>
        </p:spPr>
      </p:sp>
      <p:sp>
        <p:nvSpPr>
          <p:cNvPr id="7" name="Shape 5"/>
          <p:cNvSpPr/>
          <p:nvPr/>
        </p:nvSpPr>
        <p:spPr>
          <a:xfrm>
            <a:off x="685800" y="1600200"/>
            <a:ext cx="594360" cy="594360"/>
          </a:xfrm>
          <a:prstGeom prst="ellipse">
            <a:avLst/>
          </a:prstGeom>
          <a:solidFill>
            <a:srgbClr val="0B3C5D"/>
          </a:solidFill>
          <a:ln/>
        </p:spPr>
      </p:sp>
      <p:pic>
        <p:nvPicPr>
          <p:cNvPr id="8" name="Image 0" descr="preencoded.png">    </p:cNvPr>
          <p:cNvPicPr>
            <a:picLocks noChangeAspect="1"/>
          </p:cNvPicPr>
          <p:nvPr/>
        </p:nvPicPr>
        <p:blipFill>
          <a:blip r:embed="rId1"/>
          <a:stretch>
            <a:fillRect/>
          </a:stretch>
        </p:blipFill>
        <p:spPr>
          <a:xfrm>
            <a:off x="834390" y="1748790"/>
            <a:ext cx="297180" cy="297180"/>
          </a:xfrm>
          <a:prstGeom prst="rect">
            <a:avLst/>
          </a:prstGeom>
        </p:spPr>
      </p:pic>
      <p:sp>
        <p:nvSpPr>
          <p:cNvPr id="9" name="Text 6"/>
          <p:cNvSpPr txBox="1"/>
          <p:nvPr/>
        </p:nvSpPr>
        <p:spPr>
          <a:xfrm>
            <a:off x="1508760" y="1554480"/>
            <a:ext cx="6949440" cy="685800"/>
          </a:xfrm>
          <a:prstGeom prst="rect">
            <a:avLst/>
          </a:prstGeom>
          <a:noFill/>
          <a:ln/>
        </p:spPr>
        <p:txBody>
          <a:bodyPr wrap="square" lIns="0" tIns="0" rIns="0" bIns="0" rtlCol="0" anchor="ctr"/>
          <a:lstStyle/>
          <a:p>
            <a:pPr indent="0" marL="0">
              <a:buNone/>
            </a:pPr>
            <a:r>
              <a:rPr lang="en-US" sz="1700" b="1" dirty="0">
                <a:solidFill>
                  <a:srgbClr val="0B3C5D"/>
                </a:solidFill>
                <a:latin typeface="Calibri" pitchFamily="34" charset="0"/>
                <a:ea typeface="Calibri" pitchFamily="34" charset="-122"/>
                <a:cs typeface="Calibri" pitchFamily="34" charset="-120"/>
              </a:rPr>
              <a:t>Menjelaskan </a:t>
            </a:r>
            <a:pPr indent="0" marL="0">
              <a:buNone/>
            </a:pPr>
            <a:r>
              <a:rPr lang="en-US" sz="1700" dirty="0">
                <a:solidFill>
                  <a:srgbClr val="1F2933"/>
                </a:solidFill>
                <a:latin typeface="Calibri" pitchFamily="34" charset="0"/>
                <a:ea typeface="Calibri" pitchFamily="34" charset="-122"/>
                <a:cs typeface="Calibri" pitchFamily="34" charset="-120"/>
              </a:rPr>
              <a:t>konsep manajemen, organisasi, dan bisnis beserta hubungannya</a:t>
            </a:r>
            <a:endParaRPr lang="en-US" sz="1700" dirty="0"/>
          </a:p>
        </p:txBody>
      </p:sp>
      <p:sp>
        <p:nvSpPr>
          <p:cNvPr id="10" name="Shape 7"/>
          <p:cNvSpPr/>
          <p:nvPr/>
        </p:nvSpPr>
        <p:spPr>
          <a:xfrm>
            <a:off x="457200" y="2514600"/>
            <a:ext cx="8229600" cy="868680"/>
          </a:xfrm>
          <a:prstGeom prst="roundRect">
            <a:avLst>
              <a:gd name="adj" fmla="val 8421"/>
            </a:avLst>
          </a:prstGeom>
          <a:solidFill>
            <a:srgbClr val="EEF3F7"/>
          </a:solidFill>
          <a:ln/>
        </p:spPr>
      </p:sp>
      <p:sp>
        <p:nvSpPr>
          <p:cNvPr id="11" name="Shape 8"/>
          <p:cNvSpPr/>
          <p:nvPr/>
        </p:nvSpPr>
        <p:spPr>
          <a:xfrm>
            <a:off x="685800" y="2651760"/>
            <a:ext cx="594360" cy="594360"/>
          </a:xfrm>
          <a:prstGeom prst="ellipse">
            <a:avLst/>
          </a:prstGeom>
          <a:solidFill>
            <a:srgbClr val="1D6A96"/>
          </a:solidFill>
          <a:ln/>
        </p:spPr>
      </p:sp>
      <p:pic>
        <p:nvPicPr>
          <p:cNvPr id="12" name="Image 1" descr="preencoded.png">    </p:cNvPr>
          <p:cNvPicPr>
            <a:picLocks noChangeAspect="1"/>
          </p:cNvPicPr>
          <p:nvPr/>
        </p:nvPicPr>
        <p:blipFill>
          <a:blip r:embed="rId2"/>
          <a:stretch>
            <a:fillRect/>
          </a:stretch>
        </p:blipFill>
        <p:spPr>
          <a:xfrm>
            <a:off x="834390" y="2800350"/>
            <a:ext cx="297180" cy="297180"/>
          </a:xfrm>
          <a:prstGeom prst="rect">
            <a:avLst/>
          </a:prstGeom>
        </p:spPr>
      </p:pic>
      <p:sp>
        <p:nvSpPr>
          <p:cNvPr id="13" name="Text 9"/>
          <p:cNvSpPr txBox="1"/>
          <p:nvPr/>
        </p:nvSpPr>
        <p:spPr>
          <a:xfrm>
            <a:off x="1508760" y="2606040"/>
            <a:ext cx="6949440" cy="685800"/>
          </a:xfrm>
          <a:prstGeom prst="rect">
            <a:avLst/>
          </a:prstGeom>
          <a:noFill/>
          <a:ln/>
        </p:spPr>
        <p:txBody>
          <a:bodyPr wrap="square" lIns="0" tIns="0" rIns="0" bIns="0" rtlCol="0" anchor="ctr"/>
          <a:lstStyle/>
          <a:p>
            <a:pPr indent="0" marL="0">
              <a:buNone/>
            </a:pPr>
            <a:r>
              <a:rPr lang="en-US" sz="1700" b="1" dirty="0">
                <a:solidFill>
                  <a:srgbClr val="1D6A96"/>
                </a:solidFill>
                <a:latin typeface="Calibri" pitchFamily="34" charset="0"/>
                <a:ea typeface="Calibri" pitchFamily="34" charset="-122"/>
                <a:cs typeface="Calibri" pitchFamily="34" charset="-120"/>
              </a:rPr>
              <a:t>Menggambarkan </a:t>
            </a:r>
            <a:pPr indent="0" marL="0">
              <a:buNone/>
            </a:pPr>
            <a:r>
              <a:rPr lang="en-US" sz="1700" dirty="0">
                <a:solidFill>
                  <a:srgbClr val="1F2933"/>
                </a:solidFill>
                <a:latin typeface="Calibri" pitchFamily="34" charset="0"/>
                <a:ea typeface="Calibri" pitchFamily="34" charset="-122"/>
                <a:cs typeface="Calibri" pitchFamily="34" charset="-120"/>
              </a:rPr>
              <a:t>fungsi manajemen (POAC) serta peran dan tingkatan manajer</a:t>
            </a:r>
            <a:endParaRPr lang="en-US" sz="1700" dirty="0"/>
          </a:p>
        </p:txBody>
      </p:sp>
      <p:sp>
        <p:nvSpPr>
          <p:cNvPr id="14" name="Shape 10"/>
          <p:cNvSpPr/>
          <p:nvPr/>
        </p:nvSpPr>
        <p:spPr>
          <a:xfrm>
            <a:off x="457200" y="3566160"/>
            <a:ext cx="8229600" cy="868680"/>
          </a:xfrm>
          <a:prstGeom prst="roundRect">
            <a:avLst>
              <a:gd name="adj" fmla="val 8421"/>
            </a:avLst>
          </a:prstGeom>
          <a:solidFill>
            <a:srgbClr val="EEF3F7"/>
          </a:solidFill>
          <a:ln/>
        </p:spPr>
      </p:sp>
      <p:sp>
        <p:nvSpPr>
          <p:cNvPr id="15" name="Shape 11"/>
          <p:cNvSpPr/>
          <p:nvPr/>
        </p:nvSpPr>
        <p:spPr>
          <a:xfrm>
            <a:off x="685800" y="3703320"/>
            <a:ext cx="594360" cy="594360"/>
          </a:xfrm>
          <a:prstGeom prst="ellipse">
            <a:avLst/>
          </a:prstGeom>
          <a:solidFill>
            <a:srgbClr val="2A9D8F"/>
          </a:solidFill>
          <a:ln/>
        </p:spPr>
      </p:sp>
      <p:pic>
        <p:nvPicPr>
          <p:cNvPr id="16" name="Image 2" descr="preencoded.png">    </p:cNvPr>
          <p:cNvPicPr>
            <a:picLocks noChangeAspect="1"/>
          </p:cNvPicPr>
          <p:nvPr/>
        </p:nvPicPr>
        <p:blipFill>
          <a:blip r:embed="rId3"/>
          <a:stretch>
            <a:fillRect/>
          </a:stretch>
        </p:blipFill>
        <p:spPr>
          <a:xfrm>
            <a:off x="834390" y="3851910"/>
            <a:ext cx="297180" cy="297180"/>
          </a:xfrm>
          <a:prstGeom prst="rect">
            <a:avLst/>
          </a:prstGeom>
        </p:spPr>
      </p:pic>
      <p:sp>
        <p:nvSpPr>
          <p:cNvPr id="17" name="Text 12"/>
          <p:cNvSpPr txBox="1"/>
          <p:nvPr/>
        </p:nvSpPr>
        <p:spPr>
          <a:xfrm>
            <a:off x="1508760" y="3657600"/>
            <a:ext cx="6949440" cy="685800"/>
          </a:xfrm>
          <a:prstGeom prst="rect">
            <a:avLst/>
          </a:prstGeom>
          <a:noFill/>
          <a:ln/>
        </p:spPr>
        <p:txBody>
          <a:bodyPr wrap="square" lIns="0" tIns="0" rIns="0" bIns="0" rtlCol="0" anchor="ctr"/>
          <a:lstStyle/>
          <a:p>
            <a:pPr indent="0" marL="0">
              <a:buNone/>
            </a:pPr>
            <a:r>
              <a:rPr lang="en-US" sz="1700" b="1" dirty="0">
                <a:solidFill>
                  <a:srgbClr val="2A9D8F"/>
                </a:solidFill>
                <a:latin typeface="Calibri" pitchFamily="34" charset="0"/>
                <a:ea typeface="Calibri" pitchFamily="34" charset="-122"/>
                <a:cs typeface="Calibri" pitchFamily="34" charset="-120"/>
              </a:rPr>
              <a:t>Memetakan </a:t>
            </a:r>
            <a:pPr indent="0" marL="0">
              <a:buNone/>
            </a:pPr>
            <a:r>
              <a:rPr lang="en-US" sz="1700" dirty="0">
                <a:solidFill>
                  <a:srgbClr val="1F2933"/>
                </a:solidFill>
                <a:latin typeface="Calibri" pitchFamily="34" charset="0"/>
                <a:ea typeface="Calibri" pitchFamily="34" charset="-122"/>
                <a:cs typeface="Calibri" pitchFamily="34" charset="-120"/>
              </a:rPr>
              <a:t>bidang-bidang bisnis: usaha, SDM, pemasaran, keuangan, dan sistem informasi</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1 · FONDASI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Manajemen: Seni sekaligus Proses</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4</a:t>
            </a:r>
            <a:endParaRPr lang="en-US" sz="900" dirty="0"/>
          </a:p>
        </p:txBody>
      </p:sp>
      <p:sp>
        <p:nvSpPr>
          <p:cNvPr id="6" name="Shape 4"/>
          <p:cNvSpPr/>
          <p:nvPr/>
        </p:nvSpPr>
        <p:spPr>
          <a:xfrm>
            <a:off x="457200" y="1280160"/>
            <a:ext cx="8229600" cy="502920"/>
          </a:xfrm>
          <a:prstGeom prst="roundRect">
            <a:avLst>
              <a:gd name="adj" fmla="val 14545"/>
            </a:avLst>
          </a:prstGeom>
          <a:solidFill>
            <a:srgbClr val="FFF1D6"/>
          </a:solidFill>
          <a:ln/>
        </p:spPr>
      </p:sp>
      <p:sp>
        <p:nvSpPr>
          <p:cNvPr id="7" name="Text 5"/>
          <p:cNvSpPr txBox="1"/>
          <p:nvPr/>
        </p:nvSpPr>
        <p:spPr>
          <a:xfrm>
            <a:off x="685800" y="1280160"/>
            <a:ext cx="7863840" cy="502920"/>
          </a:xfrm>
          <a:prstGeom prst="rect">
            <a:avLst/>
          </a:prstGeom>
          <a:noFill/>
          <a:ln/>
        </p:spPr>
        <p:txBody>
          <a:bodyPr wrap="square" lIns="0" tIns="0" rIns="0" bIns="0" rtlCol="0" anchor="ctr"/>
          <a:lstStyle/>
          <a:p>
            <a:pPr indent="0" marL="0">
              <a:buNone/>
            </a:pPr>
            <a:r>
              <a:rPr lang="en-US" sz="1300" b="1" dirty="0">
                <a:solidFill>
                  <a:srgbClr val="1F2933"/>
                </a:solidFill>
                <a:latin typeface="Calibri" pitchFamily="34" charset="0"/>
                <a:ea typeface="Calibri" pitchFamily="34" charset="-122"/>
                <a:cs typeface="Calibri" pitchFamily="34" charset="-120"/>
              </a:rPr>
              <a:t>Asal kata: </a:t>
            </a:r>
            <a:pPr indent="0" marL="0">
              <a:buNone/>
            </a:pPr>
            <a:r>
              <a:rPr lang="en-US" sz="1300" dirty="0">
                <a:solidFill>
                  <a:srgbClr val="1F2933"/>
                </a:solidFill>
                <a:latin typeface="Calibri" pitchFamily="34" charset="0"/>
                <a:ea typeface="Calibri" pitchFamily="34" charset="-122"/>
                <a:cs typeface="Calibri" pitchFamily="34" charset="-120"/>
              </a:rPr>
              <a:t>bahasa Prancis kuno ménagement, berarti “seni mengatur dan melaksanakan”.</a:t>
            </a:r>
            <a:endParaRPr lang="en-US" sz="1300" dirty="0"/>
          </a:p>
        </p:txBody>
      </p:sp>
      <p:sp>
        <p:nvSpPr>
          <p:cNvPr id="8" name="Shape 6"/>
          <p:cNvSpPr/>
          <p:nvPr/>
        </p:nvSpPr>
        <p:spPr>
          <a:xfrm>
            <a:off x="457200" y="1965960"/>
            <a:ext cx="4023360" cy="1783080"/>
          </a:xfrm>
          <a:prstGeom prst="roundRect">
            <a:avLst>
              <a:gd name="adj" fmla="val 4103"/>
            </a:avLst>
          </a:prstGeom>
          <a:solidFill>
            <a:srgbClr val="EEF3F7"/>
          </a:solidFill>
          <a:ln/>
        </p:spPr>
      </p:sp>
      <p:sp>
        <p:nvSpPr>
          <p:cNvPr id="9" name="Shape 7"/>
          <p:cNvSpPr/>
          <p:nvPr/>
        </p:nvSpPr>
        <p:spPr>
          <a:xfrm>
            <a:off x="640080" y="2148840"/>
            <a:ext cx="594360" cy="594360"/>
          </a:xfrm>
          <a:prstGeom prst="ellipse">
            <a:avLst/>
          </a:prstGeom>
          <a:solidFill>
            <a:srgbClr val="0B3C5D"/>
          </a:solidFill>
          <a:ln/>
        </p:spPr>
      </p:sp>
      <p:pic>
        <p:nvPicPr>
          <p:cNvPr id="10" name="Image 0" descr="preencoded.png">    </p:cNvPr>
          <p:cNvPicPr>
            <a:picLocks noChangeAspect="1"/>
          </p:cNvPicPr>
          <p:nvPr/>
        </p:nvPicPr>
        <p:blipFill>
          <a:blip r:embed="rId1"/>
          <a:stretch>
            <a:fillRect/>
          </a:stretch>
        </p:blipFill>
        <p:spPr>
          <a:xfrm>
            <a:off x="788670" y="2297430"/>
            <a:ext cx="297180" cy="297180"/>
          </a:xfrm>
          <a:prstGeom prst="rect">
            <a:avLst/>
          </a:prstGeom>
        </p:spPr>
      </p:pic>
      <p:sp>
        <p:nvSpPr>
          <p:cNvPr id="11" name="Text 8"/>
          <p:cNvSpPr txBox="1"/>
          <p:nvPr/>
        </p:nvSpPr>
        <p:spPr>
          <a:xfrm>
            <a:off x="1417320" y="2148840"/>
            <a:ext cx="2926080" cy="320040"/>
          </a:xfrm>
          <a:prstGeom prst="rect">
            <a:avLst/>
          </a:prstGeom>
          <a:noFill/>
          <a:ln/>
        </p:spPr>
        <p:txBody>
          <a:bodyPr wrap="square" lIns="0" tIns="0" rIns="0" bIns="0" rtlCol="0" anchor="t"/>
          <a:lstStyle/>
          <a:p>
            <a:pPr indent="0" marL="0">
              <a:buNone/>
            </a:pPr>
            <a:r>
              <a:rPr lang="en-US" sz="1800" b="1" dirty="0">
                <a:solidFill>
                  <a:srgbClr val="0B3C5D"/>
                </a:solidFill>
                <a:latin typeface="Cambria" pitchFamily="34" charset="0"/>
                <a:ea typeface="Cambria" pitchFamily="34" charset="-122"/>
                <a:cs typeface="Cambria" pitchFamily="34" charset="-120"/>
              </a:rPr>
              <a:t>Sebagai seni</a:t>
            </a:r>
            <a:endParaRPr lang="en-US" sz="1800" dirty="0"/>
          </a:p>
        </p:txBody>
      </p:sp>
      <p:sp>
        <p:nvSpPr>
          <p:cNvPr id="12" name="Text 9"/>
          <p:cNvSpPr txBox="1"/>
          <p:nvPr/>
        </p:nvSpPr>
        <p:spPr>
          <a:xfrm>
            <a:off x="1417320" y="2487168"/>
            <a:ext cx="2926080" cy="22860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Follett (2003)</a:t>
            </a:r>
            <a:endParaRPr lang="en-US" sz="1100" dirty="0"/>
          </a:p>
        </p:txBody>
      </p:sp>
      <p:sp>
        <p:nvSpPr>
          <p:cNvPr id="13" name="Text 10"/>
          <p:cNvSpPr txBox="1"/>
          <p:nvPr/>
        </p:nvSpPr>
        <p:spPr>
          <a:xfrm>
            <a:off x="685800" y="2880360"/>
            <a:ext cx="3566160" cy="777240"/>
          </a:xfrm>
          <a:prstGeom prst="rect">
            <a:avLst/>
          </a:prstGeom>
          <a:noFill/>
          <a:ln/>
        </p:spPr>
        <p:txBody>
          <a:bodyPr wrap="square" lIns="0" tIns="0" rIns="0" bIns="0" rtlCol="0" anchor="t"/>
          <a:lstStyle/>
          <a:p>
            <a:pPr indent="0" marL="0">
              <a:buNone/>
            </a:pPr>
            <a:r>
              <a:rPr lang="en-US" sz="1400" dirty="0">
                <a:solidFill>
                  <a:srgbClr val="1F2933"/>
                </a:solidFill>
                <a:latin typeface="Calibri" pitchFamily="34" charset="0"/>
                <a:ea typeface="Calibri" pitchFamily="34" charset="-122"/>
                <a:cs typeface="Calibri" pitchFamily="34" charset="-120"/>
              </a:rPr>
              <a:t>Gaya dan seni mencapai tujuan bersama serta menyelesaikan pekerjaan melalui orang lain.</a:t>
            </a:r>
            <a:endParaRPr lang="en-US" sz="1400" dirty="0"/>
          </a:p>
        </p:txBody>
      </p:sp>
      <p:sp>
        <p:nvSpPr>
          <p:cNvPr id="14" name="Shape 11"/>
          <p:cNvSpPr/>
          <p:nvPr/>
        </p:nvSpPr>
        <p:spPr>
          <a:xfrm>
            <a:off x="4663440" y="1965960"/>
            <a:ext cx="4023360" cy="1783080"/>
          </a:xfrm>
          <a:prstGeom prst="roundRect">
            <a:avLst>
              <a:gd name="adj" fmla="val 4103"/>
            </a:avLst>
          </a:prstGeom>
          <a:solidFill>
            <a:srgbClr val="EEF3F7"/>
          </a:solidFill>
          <a:ln/>
        </p:spPr>
      </p:sp>
      <p:sp>
        <p:nvSpPr>
          <p:cNvPr id="15" name="Shape 12"/>
          <p:cNvSpPr/>
          <p:nvPr/>
        </p:nvSpPr>
        <p:spPr>
          <a:xfrm>
            <a:off x="4846320" y="2148840"/>
            <a:ext cx="594360" cy="594360"/>
          </a:xfrm>
          <a:prstGeom prst="ellipse">
            <a:avLst/>
          </a:prstGeom>
          <a:solidFill>
            <a:srgbClr val="1D6A96"/>
          </a:solidFill>
          <a:ln/>
        </p:spPr>
      </p:sp>
      <p:pic>
        <p:nvPicPr>
          <p:cNvPr id="16" name="Image 1" descr="preencoded.png">    </p:cNvPr>
          <p:cNvPicPr>
            <a:picLocks noChangeAspect="1"/>
          </p:cNvPicPr>
          <p:nvPr/>
        </p:nvPicPr>
        <p:blipFill>
          <a:blip r:embed="rId2"/>
          <a:stretch>
            <a:fillRect/>
          </a:stretch>
        </p:blipFill>
        <p:spPr>
          <a:xfrm>
            <a:off x="4994910" y="2297430"/>
            <a:ext cx="297180" cy="297180"/>
          </a:xfrm>
          <a:prstGeom prst="rect">
            <a:avLst/>
          </a:prstGeom>
        </p:spPr>
      </p:pic>
      <p:sp>
        <p:nvSpPr>
          <p:cNvPr id="17" name="Text 13"/>
          <p:cNvSpPr txBox="1"/>
          <p:nvPr/>
        </p:nvSpPr>
        <p:spPr>
          <a:xfrm>
            <a:off x="5623560" y="2148840"/>
            <a:ext cx="2926080" cy="320040"/>
          </a:xfrm>
          <a:prstGeom prst="rect">
            <a:avLst/>
          </a:prstGeom>
          <a:noFill/>
          <a:ln/>
        </p:spPr>
        <p:txBody>
          <a:bodyPr wrap="square" lIns="0" tIns="0" rIns="0" bIns="0" rtlCol="0" anchor="t"/>
          <a:lstStyle/>
          <a:p>
            <a:pPr indent="0" marL="0">
              <a:buNone/>
            </a:pPr>
            <a:r>
              <a:rPr lang="en-US" sz="1800" b="1" dirty="0">
                <a:solidFill>
                  <a:srgbClr val="0B3C5D"/>
                </a:solidFill>
                <a:latin typeface="Cambria" pitchFamily="34" charset="0"/>
                <a:ea typeface="Cambria" pitchFamily="34" charset="-122"/>
                <a:cs typeface="Cambria" pitchFamily="34" charset="-120"/>
              </a:rPr>
              <a:t>Sebagai proses</a:t>
            </a:r>
            <a:endParaRPr lang="en-US" sz="1800" dirty="0"/>
          </a:p>
        </p:txBody>
      </p:sp>
      <p:sp>
        <p:nvSpPr>
          <p:cNvPr id="18" name="Text 14"/>
          <p:cNvSpPr txBox="1"/>
          <p:nvPr/>
        </p:nvSpPr>
        <p:spPr>
          <a:xfrm>
            <a:off x="5623560" y="2487168"/>
            <a:ext cx="2926080" cy="22860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Griffin (2006)</a:t>
            </a:r>
            <a:endParaRPr lang="en-US" sz="1100" dirty="0"/>
          </a:p>
        </p:txBody>
      </p:sp>
      <p:sp>
        <p:nvSpPr>
          <p:cNvPr id="19" name="Text 15"/>
          <p:cNvSpPr txBox="1"/>
          <p:nvPr/>
        </p:nvSpPr>
        <p:spPr>
          <a:xfrm>
            <a:off x="4892040" y="2880360"/>
            <a:ext cx="3566160" cy="777240"/>
          </a:xfrm>
          <a:prstGeom prst="rect">
            <a:avLst/>
          </a:prstGeom>
          <a:noFill/>
          <a:ln/>
        </p:spPr>
        <p:txBody>
          <a:bodyPr wrap="square" lIns="0" tIns="0" rIns="0" bIns="0" rtlCol="0" anchor="t"/>
          <a:lstStyle/>
          <a:p>
            <a:pPr indent="0" marL="0">
              <a:buNone/>
            </a:pPr>
            <a:r>
              <a:rPr lang="en-US" sz="1400" dirty="0">
                <a:solidFill>
                  <a:srgbClr val="1F2933"/>
                </a:solidFill>
                <a:latin typeface="Calibri" pitchFamily="34" charset="0"/>
                <a:ea typeface="Calibri" pitchFamily="34" charset="-122"/>
                <a:cs typeface="Calibri" pitchFamily="34" charset="-120"/>
              </a:rPr>
              <a:t>Merencanakan, mengorganisasi, mengoordinasi, dan mengontrol sumber daya untuk mencapai sasaran.</a:t>
            </a:r>
            <a:endParaRPr lang="en-US" sz="1400" dirty="0"/>
          </a:p>
        </p:txBody>
      </p:sp>
      <p:sp>
        <p:nvSpPr>
          <p:cNvPr id="20" name="Text 16"/>
          <p:cNvSpPr txBox="1"/>
          <p:nvPr/>
        </p:nvSpPr>
        <p:spPr>
          <a:xfrm>
            <a:off x="457200" y="3931920"/>
            <a:ext cx="4023360" cy="685800"/>
          </a:xfrm>
          <a:prstGeom prst="roundRect">
            <a:avLst>
              <a:gd name="adj" fmla="val 10667"/>
            </a:avLst>
          </a:prstGeom>
          <a:solidFill>
            <a:srgbClr val="0B3C5D"/>
          </a:solidFill>
          <a:ln/>
        </p:spPr>
        <p:txBody>
          <a:bodyPr wrap="square" lIns="152400" tIns="152400" rIns="152400" bIns="152400" rtlCol="0" anchor="ctr"/>
          <a:lstStyle/>
          <a:p>
            <a:pPr algn="l" indent="0" marL="0">
              <a:buNone/>
            </a:pPr>
            <a:r>
              <a:rPr lang="en-US" sz="1300" b="1" dirty="0">
                <a:solidFill>
                  <a:srgbClr val="F2A541"/>
                </a:solidFill>
                <a:latin typeface="Calibri" pitchFamily="34" charset="0"/>
                <a:ea typeface="Calibri" pitchFamily="34" charset="-122"/>
                <a:cs typeface="Calibri" pitchFamily="34" charset="-120"/>
              </a:rPr>
              <a:t>EFEKTIF  </a:t>
            </a:r>
            <a:pPr algn="l" indent="0" marL="0">
              <a:buNone/>
            </a:pPr>
            <a:r>
              <a:rPr lang="en-US" sz="1300" dirty="0">
                <a:solidFill>
                  <a:srgbClr val="FFFFFF"/>
                </a:solidFill>
                <a:latin typeface="Calibri" pitchFamily="34" charset="0"/>
                <a:ea typeface="Calibri" pitchFamily="34" charset="-122"/>
                <a:cs typeface="Calibri" pitchFamily="34" charset="-120"/>
              </a:rPr>
              <a:t>tujuan tercapai sesuai rencana</a:t>
            </a:r>
            <a:endParaRPr lang="en-US" sz="1300" dirty="0"/>
          </a:p>
        </p:txBody>
      </p:sp>
      <p:sp>
        <p:nvSpPr>
          <p:cNvPr id="21" name="Text 17"/>
          <p:cNvSpPr txBox="1"/>
          <p:nvPr/>
        </p:nvSpPr>
        <p:spPr>
          <a:xfrm>
            <a:off x="4663440" y="3931920"/>
            <a:ext cx="4023360" cy="685800"/>
          </a:xfrm>
          <a:prstGeom prst="roundRect">
            <a:avLst>
              <a:gd name="adj" fmla="val 10667"/>
            </a:avLst>
          </a:prstGeom>
          <a:solidFill>
            <a:srgbClr val="0B3C5D"/>
          </a:solidFill>
          <a:ln/>
        </p:spPr>
        <p:txBody>
          <a:bodyPr wrap="square" lIns="152400" tIns="152400" rIns="152400" bIns="152400" rtlCol="0" anchor="ctr"/>
          <a:lstStyle/>
          <a:p>
            <a:pPr algn="l" indent="0" marL="0">
              <a:buNone/>
            </a:pPr>
            <a:r>
              <a:rPr lang="en-US" sz="1300" b="1" dirty="0">
                <a:solidFill>
                  <a:srgbClr val="F2A541"/>
                </a:solidFill>
                <a:latin typeface="Calibri" pitchFamily="34" charset="0"/>
                <a:ea typeface="Calibri" pitchFamily="34" charset="-122"/>
                <a:cs typeface="Calibri" pitchFamily="34" charset="-120"/>
              </a:rPr>
              <a:t>EFISIEN  </a:t>
            </a:r>
            <a:pPr algn="l" indent="0" marL="0">
              <a:buNone/>
            </a:pPr>
            <a:r>
              <a:rPr lang="en-US" sz="1300" dirty="0">
                <a:solidFill>
                  <a:srgbClr val="FFFFFF"/>
                </a:solidFill>
                <a:latin typeface="Calibri" pitchFamily="34" charset="0"/>
                <a:ea typeface="Calibri" pitchFamily="34" charset="-122"/>
                <a:cs typeface="Calibri" pitchFamily="34" charset="-120"/>
              </a:rPr>
              <a:t>tugas dikerjakan benar, tertata, tepat jadwal</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1 · FONDASI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Manajemen, Organisasi, Bisnis</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5</a:t>
            </a:r>
            <a:endParaRPr lang="en-US" sz="900" dirty="0"/>
          </a:p>
        </p:txBody>
      </p:sp>
      <p:sp>
        <p:nvSpPr>
          <p:cNvPr id="6" name="Shape 4"/>
          <p:cNvSpPr/>
          <p:nvPr/>
        </p:nvSpPr>
        <p:spPr>
          <a:xfrm>
            <a:off x="457200" y="1325880"/>
            <a:ext cx="2560320" cy="3337560"/>
          </a:xfrm>
          <a:prstGeom prst="roundRect">
            <a:avLst>
              <a:gd name="adj" fmla="val 2857"/>
            </a:avLst>
          </a:prstGeom>
          <a:solidFill>
            <a:srgbClr val="EEF3F7"/>
          </a:solidFill>
          <a:ln/>
        </p:spPr>
      </p:sp>
      <p:sp>
        <p:nvSpPr>
          <p:cNvPr id="7" name="Shape 5"/>
          <p:cNvSpPr/>
          <p:nvPr/>
        </p:nvSpPr>
        <p:spPr>
          <a:xfrm>
            <a:off x="1371600" y="1481328"/>
            <a:ext cx="731520" cy="731520"/>
          </a:xfrm>
          <a:prstGeom prst="ellipse">
            <a:avLst/>
          </a:prstGeom>
          <a:solidFill>
            <a:srgbClr val="0B3C5D"/>
          </a:solidFill>
          <a:ln/>
        </p:spPr>
      </p:sp>
      <p:pic>
        <p:nvPicPr>
          <p:cNvPr id="8" name="Image 0" descr="preencoded.png">    </p:cNvPr>
          <p:cNvPicPr>
            <a:picLocks noChangeAspect="1"/>
          </p:cNvPicPr>
          <p:nvPr/>
        </p:nvPicPr>
        <p:blipFill>
          <a:blip r:embed="rId1"/>
          <a:stretch>
            <a:fillRect/>
          </a:stretch>
        </p:blipFill>
        <p:spPr>
          <a:xfrm>
            <a:off x="1554480" y="1664208"/>
            <a:ext cx="365760" cy="365760"/>
          </a:xfrm>
          <a:prstGeom prst="rect">
            <a:avLst/>
          </a:prstGeom>
        </p:spPr>
      </p:pic>
      <p:sp>
        <p:nvSpPr>
          <p:cNvPr id="9" name="Text 6"/>
          <p:cNvSpPr txBox="1"/>
          <p:nvPr/>
        </p:nvSpPr>
        <p:spPr>
          <a:xfrm>
            <a:off x="594360" y="2286000"/>
            <a:ext cx="2286000" cy="365760"/>
          </a:xfrm>
          <a:prstGeom prst="rect">
            <a:avLst/>
          </a:prstGeom>
          <a:noFill/>
          <a:ln/>
        </p:spPr>
        <p:txBody>
          <a:bodyPr wrap="square" lIns="0" tIns="0" rIns="0" bIns="0" rtlCol="0" anchor="t"/>
          <a:lstStyle/>
          <a:p>
            <a:pPr algn="ctr" indent="0" marL="0">
              <a:buNone/>
            </a:pPr>
            <a:r>
              <a:rPr lang="en-US" sz="1900" b="1" dirty="0">
                <a:solidFill>
                  <a:srgbClr val="0B3C5D"/>
                </a:solidFill>
                <a:latin typeface="Cambria" pitchFamily="34" charset="0"/>
                <a:ea typeface="Cambria" pitchFamily="34" charset="-122"/>
                <a:cs typeface="Cambria" pitchFamily="34" charset="-120"/>
              </a:rPr>
              <a:t>Manajemen</a:t>
            </a:r>
            <a:endParaRPr lang="en-US" sz="1900" dirty="0"/>
          </a:p>
        </p:txBody>
      </p:sp>
      <p:sp>
        <p:nvSpPr>
          <p:cNvPr id="10" name="Text 7"/>
          <p:cNvSpPr txBox="1"/>
          <p:nvPr/>
        </p:nvSpPr>
        <p:spPr>
          <a:xfrm>
            <a:off x="640080" y="2697480"/>
            <a:ext cx="2194560" cy="10515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Proses merencanakan, mengorganisasi, memimpin, dan mengendalikan sumber daya untuk mencapai tujuan.</a:t>
            </a:r>
            <a:endParaRPr lang="en-US" sz="1200" dirty="0"/>
          </a:p>
        </p:txBody>
      </p:sp>
      <p:sp>
        <p:nvSpPr>
          <p:cNvPr id="11" name="Shape 8"/>
          <p:cNvSpPr/>
          <p:nvPr/>
        </p:nvSpPr>
        <p:spPr>
          <a:xfrm>
            <a:off x="594360" y="3749040"/>
            <a:ext cx="2286000" cy="804672"/>
          </a:xfrm>
          <a:prstGeom prst="roundRect">
            <a:avLst>
              <a:gd name="adj" fmla="val 9091"/>
            </a:avLst>
          </a:prstGeom>
          <a:solidFill>
            <a:srgbClr val="FFFFFF"/>
          </a:solidFill>
          <a:ln/>
        </p:spPr>
      </p:sp>
      <p:sp>
        <p:nvSpPr>
          <p:cNvPr id="12" name="Text 9"/>
          <p:cNvSpPr txBox="1"/>
          <p:nvPr/>
        </p:nvSpPr>
        <p:spPr>
          <a:xfrm>
            <a:off x="685800" y="3785616"/>
            <a:ext cx="2103120" cy="731520"/>
          </a:xfrm>
          <a:prstGeom prst="rect">
            <a:avLst/>
          </a:prstGeom>
          <a:noFill/>
          <a:ln/>
        </p:spPr>
        <p:txBody>
          <a:bodyPr wrap="square" lIns="0" tIns="0" rIns="0" bIns="0" rtlCol="0" anchor="ctr"/>
          <a:lstStyle/>
          <a:p>
            <a:pPr indent="0" marL="0">
              <a:buNone/>
            </a:pPr>
            <a:r>
              <a:rPr lang="en-US" sz="1050" b="1" dirty="0">
                <a:solidFill>
                  <a:srgbClr val="0B3C5D"/>
                </a:solidFill>
                <a:latin typeface="Calibri" pitchFamily="34" charset="0"/>
                <a:ea typeface="Calibri" pitchFamily="34" charset="-122"/>
                <a:cs typeface="Calibri" pitchFamily="34" charset="-120"/>
              </a:rPr>
              <a:t>Contoh warung kopi: </a:t>
            </a:r>
            <a:pPr indent="0" marL="0">
              <a:buNone/>
            </a:pPr>
            <a:r>
              <a:rPr lang="en-US" sz="1050" dirty="0">
                <a:solidFill>
                  <a:srgbClr val="1F2933"/>
                </a:solidFill>
                <a:latin typeface="Calibri" pitchFamily="34" charset="0"/>
                <a:ea typeface="Calibri" pitchFamily="34" charset="-122"/>
                <a:cs typeface="Calibri" pitchFamily="34" charset="-120"/>
              </a:rPr>
              <a:t>Pemilik warung mengatur stok, jadwal, dan karyawan.</a:t>
            </a:r>
            <a:endParaRPr lang="en-US" sz="1050" dirty="0"/>
          </a:p>
        </p:txBody>
      </p:sp>
      <p:sp>
        <p:nvSpPr>
          <p:cNvPr id="13" name="Shape 10"/>
          <p:cNvSpPr/>
          <p:nvPr/>
        </p:nvSpPr>
        <p:spPr>
          <a:xfrm>
            <a:off x="3291840" y="1325880"/>
            <a:ext cx="2560320" cy="3337560"/>
          </a:xfrm>
          <a:prstGeom prst="roundRect">
            <a:avLst>
              <a:gd name="adj" fmla="val 2857"/>
            </a:avLst>
          </a:prstGeom>
          <a:solidFill>
            <a:srgbClr val="EEF3F7"/>
          </a:solidFill>
          <a:ln/>
        </p:spPr>
      </p:sp>
      <p:sp>
        <p:nvSpPr>
          <p:cNvPr id="14" name="Shape 11"/>
          <p:cNvSpPr/>
          <p:nvPr/>
        </p:nvSpPr>
        <p:spPr>
          <a:xfrm>
            <a:off x="4206240" y="1481328"/>
            <a:ext cx="731520" cy="731520"/>
          </a:xfrm>
          <a:prstGeom prst="ellipse">
            <a:avLst/>
          </a:prstGeom>
          <a:solidFill>
            <a:srgbClr val="1D6A96"/>
          </a:solidFill>
          <a:ln/>
        </p:spPr>
      </p:sp>
      <p:pic>
        <p:nvPicPr>
          <p:cNvPr id="15" name="Image 1" descr="preencoded.png">    </p:cNvPr>
          <p:cNvPicPr>
            <a:picLocks noChangeAspect="1"/>
          </p:cNvPicPr>
          <p:nvPr/>
        </p:nvPicPr>
        <p:blipFill>
          <a:blip r:embed="rId2"/>
          <a:stretch>
            <a:fillRect/>
          </a:stretch>
        </p:blipFill>
        <p:spPr>
          <a:xfrm>
            <a:off x="4389120" y="1664208"/>
            <a:ext cx="365760" cy="365760"/>
          </a:xfrm>
          <a:prstGeom prst="rect">
            <a:avLst/>
          </a:prstGeom>
        </p:spPr>
      </p:pic>
      <p:sp>
        <p:nvSpPr>
          <p:cNvPr id="16" name="Text 12"/>
          <p:cNvSpPr txBox="1"/>
          <p:nvPr/>
        </p:nvSpPr>
        <p:spPr>
          <a:xfrm>
            <a:off x="3429000" y="2286000"/>
            <a:ext cx="2286000" cy="365760"/>
          </a:xfrm>
          <a:prstGeom prst="rect">
            <a:avLst/>
          </a:prstGeom>
          <a:noFill/>
          <a:ln/>
        </p:spPr>
        <p:txBody>
          <a:bodyPr wrap="square" lIns="0" tIns="0" rIns="0" bIns="0" rtlCol="0" anchor="t"/>
          <a:lstStyle/>
          <a:p>
            <a:pPr algn="ctr" indent="0" marL="0">
              <a:buNone/>
            </a:pPr>
            <a:r>
              <a:rPr lang="en-US" sz="1900" b="1" dirty="0">
                <a:solidFill>
                  <a:srgbClr val="0B3C5D"/>
                </a:solidFill>
                <a:latin typeface="Cambria" pitchFamily="34" charset="0"/>
                <a:ea typeface="Cambria" pitchFamily="34" charset="-122"/>
                <a:cs typeface="Cambria" pitchFamily="34" charset="-120"/>
              </a:rPr>
              <a:t>Organisasi</a:t>
            </a:r>
            <a:endParaRPr lang="en-US" sz="1900" dirty="0"/>
          </a:p>
        </p:txBody>
      </p:sp>
      <p:sp>
        <p:nvSpPr>
          <p:cNvPr id="17" name="Text 13"/>
          <p:cNvSpPr txBox="1"/>
          <p:nvPr/>
        </p:nvSpPr>
        <p:spPr>
          <a:xfrm>
            <a:off x="3474720" y="2697480"/>
            <a:ext cx="2194560" cy="10515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Persekutuan dua orang atau lebih yang bekerja bersama secara formal demi tujuan tertentu (Siagian, 2007).</a:t>
            </a:r>
            <a:endParaRPr lang="en-US" sz="1200" dirty="0"/>
          </a:p>
        </p:txBody>
      </p:sp>
      <p:sp>
        <p:nvSpPr>
          <p:cNvPr id="18" name="Shape 14"/>
          <p:cNvSpPr/>
          <p:nvPr/>
        </p:nvSpPr>
        <p:spPr>
          <a:xfrm>
            <a:off x="3429000" y="3749040"/>
            <a:ext cx="2286000" cy="804672"/>
          </a:xfrm>
          <a:prstGeom prst="roundRect">
            <a:avLst>
              <a:gd name="adj" fmla="val 9091"/>
            </a:avLst>
          </a:prstGeom>
          <a:solidFill>
            <a:srgbClr val="FFFFFF"/>
          </a:solidFill>
          <a:ln/>
        </p:spPr>
      </p:sp>
      <p:sp>
        <p:nvSpPr>
          <p:cNvPr id="19" name="Text 15"/>
          <p:cNvSpPr txBox="1"/>
          <p:nvPr/>
        </p:nvSpPr>
        <p:spPr>
          <a:xfrm>
            <a:off x="3520440" y="3785616"/>
            <a:ext cx="2103120" cy="731520"/>
          </a:xfrm>
          <a:prstGeom prst="rect">
            <a:avLst/>
          </a:prstGeom>
          <a:noFill/>
          <a:ln/>
        </p:spPr>
        <p:txBody>
          <a:bodyPr wrap="square" lIns="0" tIns="0" rIns="0" bIns="0" rtlCol="0" anchor="ctr"/>
          <a:lstStyle/>
          <a:p>
            <a:pPr indent="0" marL="0">
              <a:buNone/>
            </a:pPr>
            <a:r>
              <a:rPr lang="en-US" sz="1050" b="1" dirty="0">
                <a:solidFill>
                  <a:srgbClr val="1D6A96"/>
                </a:solidFill>
                <a:latin typeface="Calibri" pitchFamily="34" charset="0"/>
                <a:ea typeface="Calibri" pitchFamily="34" charset="-122"/>
                <a:cs typeface="Calibri" pitchFamily="34" charset="-120"/>
              </a:rPr>
              <a:t>Contoh warung kopi: </a:t>
            </a:r>
            <a:pPr indent="0" marL="0">
              <a:buNone/>
            </a:pPr>
            <a:r>
              <a:rPr lang="en-US" sz="1050" dirty="0">
                <a:solidFill>
                  <a:srgbClr val="1F2933"/>
                </a:solidFill>
                <a:latin typeface="Calibri" pitchFamily="34" charset="0"/>
                <a:ea typeface="Calibri" pitchFamily="34" charset="-122"/>
                <a:cs typeface="Calibri" pitchFamily="34" charset="-120"/>
              </a:rPr>
              <a:t>Pemilik, barista, dan kasir dengan peran serta atasan-bawahan yang jelas.</a:t>
            </a:r>
            <a:endParaRPr lang="en-US" sz="1050" dirty="0"/>
          </a:p>
        </p:txBody>
      </p:sp>
      <p:sp>
        <p:nvSpPr>
          <p:cNvPr id="20" name="Shape 16"/>
          <p:cNvSpPr/>
          <p:nvPr/>
        </p:nvSpPr>
        <p:spPr>
          <a:xfrm>
            <a:off x="6126480" y="1325880"/>
            <a:ext cx="2560320" cy="3337560"/>
          </a:xfrm>
          <a:prstGeom prst="roundRect">
            <a:avLst>
              <a:gd name="adj" fmla="val 2857"/>
            </a:avLst>
          </a:prstGeom>
          <a:solidFill>
            <a:srgbClr val="EEF3F7"/>
          </a:solidFill>
          <a:ln/>
        </p:spPr>
      </p:sp>
      <p:sp>
        <p:nvSpPr>
          <p:cNvPr id="21" name="Shape 17"/>
          <p:cNvSpPr/>
          <p:nvPr/>
        </p:nvSpPr>
        <p:spPr>
          <a:xfrm>
            <a:off x="7040880" y="1481328"/>
            <a:ext cx="731520" cy="731520"/>
          </a:xfrm>
          <a:prstGeom prst="ellipse">
            <a:avLst/>
          </a:prstGeom>
          <a:solidFill>
            <a:srgbClr val="2A9D8F"/>
          </a:solidFill>
          <a:ln/>
        </p:spPr>
      </p:sp>
      <p:pic>
        <p:nvPicPr>
          <p:cNvPr id="22" name="Image 2" descr="preencoded.png">    </p:cNvPr>
          <p:cNvPicPr>
            <a:picLocks noChangeAspect="1"/>
          </p:cNvPicPr>
          <p:nvPr/>
        </p:nvPicPr>
        <p:blipFill>
          <a:blip r:embed="rId3"/>
          <a:stretch>
            <a:fillRect/>
          </a:stretch>
        </p:blipFill>
        <p:spPr>
          <a:xfrm>
            <a:off x="7223760" y="1664208"/>
            <a:ext cx="365760" cy="365760"/>
          </a:xfrm>
          <a:prstGeom prst="rect">
            <a:avLst/>
          </a:prstGeom>
        </p:spPr>
      </p:pic>
      <p:sp>
        <p:nvSpPr>
          <p:cNvPr id="23" name="Text 18"/>
          <p:cNvSpPr txBox="1"/>
          <p:nvPr/>
        </p:nvSpPr>
        <p:spPr>
          <a:xfrm>
            <a:off x="6263640" y="2286000"/>
            <a:ext cx="2286000" cy="365760"/>
          </a:xfrm>
          <a:prstGeom prst="rect">
            <a:avLst/>
          </a:prstGeom>
          <a:noFill/>
          <a:ln/>
        </p:spPr>
        <p:txBody>
          <a:bodyPr wrap="square" lIns="0" tIns="0" rIns="0" bIns="0" rtlCol="0" anchor="t"/>
          <a:lstStyle/>
          <a:p>
            <a:pPr algn="ctr" indent="0" marL="0">
              <a:buNone/>
            </a:pPr>
            <a:r>
              <a:rPr lang="en-US" sz="1900" b="1" dirty="0">
                <a:solidFill>
                  <a:srgbClr val="0B3C5D"/>
                </a:solidFill>
                <a:latin typeface="Cambria" pitchFamily="34" charset="0"/>
                <a:ea typeface="Cambria" pitchFamily="34" charset="-122"/>
                <a:cs typeface="Cambria" pitchFamily="34" charset="-120"/>
              </a:rPr>
              <a:t>Bisnis</a:t>
            </a:r>
            <a:endParaRPr lang="en-US" sz="1900" dirty="0"/>
          </a:p>
        </p:txBody>
      </p:sp>
      <p:sp>
        <p:nvSpPr>
          <p:cNvPr id="24" name="Text 19"/>
          <p:cNvSpPr txBox="1"/>
          <p:nvPr/>
        </p:nvSpPr>
        <p:spPr>
          <a:xfrm>
            <a:off x="6309360" y="2697480"/>
            <a:ext cx="2194560" cy="10515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Kegiatan usaha yang diorganisir untuk menghasilkan barang atau jasa bagi kebutuhan masyarakat (Glos, dalam Sembiring, 2014).</a:t>
            </a:r>
            <a:endParaRPr lang="en-US" sz="1200" dirty="0"/>
          </a:p>
        </p:txBody>
      </p:sp>
      <p:sp>
        <p:nvSpPr>
          <p:cNvPr id="25" name="Shape 20"/>
          <p:cNvSpPr/>
          <p:nvPr/>
        </p:nvSpPr>
        <p:spPr>
          <a:xfrm>
            <a:off x="6263640" y="3749040"/>
            <a:ext cx="2286000" cy="804672"/>
          </a:xfrm>
          <a:prstGeom prst="roundRect">
            <a:avLst>
              <a:gd name="adj" fmla="val 9091"/>
            </a:avLst>
          </a:prstGeom>
          <a:solidFill>
            <a:srgbClr val="FFFFFF"/>
          </a:solidFill>
          <a:ln/>
        </p:spPr>
      </p:sp>
      <p:sp>
        <p:nvSpPr>
          <p:cNvPr id="26" name="Text 21"/>
          <p:cNvSpPr txBox="1"/>
          <p:nvPr/>
        </p:nvSpPr>
        <p:spPr>
          <a:xfrm>
            <a:off x="6355080" y="3785616"/>
            <a:ext cx="2103120" cy="731520"/>
          </a:xfrm>
          <a:prstGeom prst="rect">
            <a:avLst/>
          </a:prstGeom>
          <a:noFill/>
          <a:ln/>
        </p:spPr>
        <p:txBody>
          <a:bodyPr wrap="square" lIns="0" tIns="0" rIns="0" bIns="0" rtlCol="0" anchor="ctr"/>
          <a:lstStyle/>
          <a:p>
            <a:pPr indent="0" marL="0">
              <a:buNone/>
            </a:pPr>
            <a:r>
              <a:rPr lang="en-US" sz="1050" b="1" dirty="0">
                <a:solidFill>
                  <a:srgbClr val="2A9D8F"/>
                </a:solidFill>
                <a:latin typeface="Calibri" pitchFamily="34" charset="0"/>
                <a:ea typeface="Calibri" pitchFamily="34" charset="-122"/>
                <a:cs typeface="Calibri" pitchFamily="34" charset="-120"/>
              </a:rPr>
              <a:t>Contoh warung kopi: </a:t>
            </a:r>
            <a:pPr indent="0" marL="0">
              <a:buNone/>
            </a:pPr>
            <a:r>
              <a:rPr lang="en-US" sz="1050" dirty="0">
                <a:solidFill>
                  <a:srgbClr val="1F2933"/>
                </a:solidFill>
                <a:latin typeface="Calibri" pitchFamily="34" charset="0"/>
                <a:ea typeface="Calibri" pitchFamily="34" charset="-122"/>
                <a:cs typeface="Calibri" pitchFamily="34" charset="-120"/>
              </a:rPr>
              <a:t>Menjual kopi dan makanan yang dibutuhkan pelanggan.</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1 · FONDASI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Sejarah dan Aliran Manajemen</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6</a:t>
            </a:r>
            <a:endParaRPr lang="en-US" sz="900" dirty="0"/>
          </a:p>
        </p:txBody>
      </p:sp>
      <p:sp>
        <p:nvSpPr>
          <p:cNvPr id="6" name="Shape 4"/>
          <p:cNvSpPr/>
          <p:nvPr/>
        </p:nvSpPr>
        <p:spPr>
          <a:xfrm>
            <a:off x="731520" y="2148840"/>
            <a:ext cx="7680960" cy="0"/>
          </a:xfrm>
          <a:prstGeom prst="line">
            <a:avLst/>
          </a:prstGeom>
          <a:noFill/>
          <a:ln w="38100">
            <a:solidFill>
              <a:srgbClr val="1D6A96"/>
            </a:solidFill>
            <a:prstDash val="solid"/>
          </a:ln>
        </p:spPr>
      </p:sp>
      <p:sp>
        <p:nvSpPr>
          <p:cNvPr id="7" name="Text 5"/>
          <p:cNvSpPr txBox="1"/>
          <p:nvPr/>
        </p:nvSpPr>
        <p:spPr>
          <a:xfrm>
            <a:off x="502920" y="1371600"/>
            <a:ext cx="1554480" cy="274320"/>
          </a:xfrm>
          <a:prstGeom prst="rect">
            <a:avLst/>
          </a:prstGeom>
          <a:noFill/>
          <a:ln/>
        </p:spPr>
        <p:txBody>
          <a:bodyPr wrap="square" lIns="0" tIns="0" rIns="0" bIns="0" rtlCol="0" anchor="t"/>
          <a:lstStyle/>
          <a:p>
            <a:pPr algn="ctr" indent="0" marL="0">
              <a:buNone/>
            </a:pPr>
            <a:r>
              <a:rPr lang="en-US" sz="1300" b="1" dirty="0">
                <a:solidFill>
                  <a:srgbClr val="9A5B05"/>
                </a:solidFill>
                <a:latin typeface="Calibri" pitchFamily="34" charset="0"/>
                <a:ea typeface="Calibri" pitchFamily="34" charset="-122"/>
                <a:cs typeface="Calibri" pitchFamily="34" charset="-120"/>
              </a:rPr>
              <a:t>Abad ke-19</a:t>
            </a:r>
            <a:endParaRPr lang="en-US" sz="1300" dirty="0"/>
          </a:p>
        </p:txBody>
      </p:sp>
      <p:sp>
        <p:nvSpPr>
          <p:cNvPr id="8" name="Shape 6"/>
          <p:cNvSpPr/>
          <p:nvPr/>
        </p:nvSpPr>
        <p:spPr>
          <a:xfrm>
            <a:off x="1033272" y="1901952"/>
            <a:ext cx="493776" cy="493776"/>
          </a:xfrm>
          <a:prstGeom prst="ellipse">
            <a:avLst/>
          </a:prstGeom>
          <a:solidFill>
            <a:srgbClr val="0B3C5D"/>
          </a:solidFill>
          <a:ln/>
        </p:spPr>
      </p:sp>
      <p:pic>
        <p:nvPicPr>
          <p:cNvPr id="9" name="Image 0" descr="preencoded.png">    </p:cNvPr>
          <p:cNvPicPr>
            <a:picLocks noChangeAspect="1"/>
          </p:cNvPicPr>
          <p:nvPr/>
        </p:nvPicPr>
        <p:blipFill>
          <a:blip r:embed="rId1"/>
          <a:stretch>
            <a:fillRect/>
          </a:stretch>
        </p:blipFill>
        <p:spPr>
          <a:xfrm>
            <a:off x="1156716" y="2025396"/>
            <a:ext cx="246888" cy="246888"/>
          </a:xfrm>
          <a:prstGeom prst="rect">
            <a:avLst/>
          </a:prstGeom>
        </p:spPr>
      </p:pic>
      <p:sp>
        <p:nvSpPr>
          <p:cNvPr id="10" name="Text 7"/>
          <p:cNvSpPr txBox="1"/>
          <p:nvPr/>
        </p:nvSpPr>
        <p:spPr>
          <a:xfrm>
            <a:off x="502920" y="2514600"/>
            <a:ext cx="1554480" cy="457200"/>
          </a:xfrm>
          <a:prstGeom prst="rect">
            <a:avLst/>
          </a:prstGeom>
          <a:noFill/>
          <a:ln/>
        </p:spPr>
        <p:txBody>
          <a:bodyPr wrap="square" lIns="0" tIns="0" rIns="0" bIns="0" rtlCol="0" anchor="t"/>
          <a:lstStyle/>
          <a:p>
            <a:pPr algn="ctr" indent="0" marL="0">
              <a:buNone/>
            </a:pPr>
            <a:r>
              <a:rPr lang="en-US" sz="1200" b="1" dirty="0">
                <a:solidFill>
                  <a:srgbClr val="0B3C5D"/>
                </a:solidFill>
                <a:latin typeface="Calibri" pitchFamily="34" charset="0"/>
                <a:ea typeface="Calibri" pitchFamily="34" charset="-122"/>
                <a:cs typeface="Calibri" pitchFamily="34" charset="-120"/>
              </a:rPr>
              <a:t>Ekonomi klasik &amp; inovasi produksi</a:t>
            </a:r>
            <a:endParaRPr lang="en-US" sz="1200" dirty="0"/>
          </a:p>
        </p:txBody>
      </p:sp>
      <p:sp>
        <p:nvSpPr>
          <p:cNvPr id="11" name="Text 8"/>
          <p:cNvSpPr txBox="1"/>
          <p:nvPr/>
        </p:nvSpPr>
        <p:spPr>
          <a:xfrm>
            <a:off x="502920" y="2971800"/>
            <a:ext cx="1554480" cy="640080"/>
          </a:xfrm>
          <a:prstGeom prst="rect">
            <a:avLst/>
          </a:prstGeom>
          <a:noFill/>
          <a:ln/>
        </p:spPr>
        <p:txBody>
          <a:bodyPr wrap="square" lIns="0" tIns="0" rIns="0" bIns="0" rtlCol="0" anchor="t"/>
          <a:lstStyle/>
          <a:p>
            <a:pPr algn="ctr" indent="0" marL="0">
              <a:buNone/>
            </a:pPr>
            <a:r>
              <a:rPr lang="en-US" sz="1050" dirty="0">
                <a:solidFill>
                  <a:srgbClr val="5B6B79"/>
                </a:solidFill>
                <a:latin typeface="Calibri" pitchFamily="34" charset="0"/>
                <a:ea typeface="Calibri" pitchFamily="34" charset="-122"/>
                <a:cs typeface="Calibri" pitchFamily="34" charset="-120"/>
              </a:rPr>
              <a:t>Smith, Watt, Whitney: standardisasi dan kontrol kualitas</a:t>
            </a:r>
            <a:endParaRPr lang="en-US" sz="1050" dirty="0"/>
          </a:p>
        </p:txBody>
      </p:sp>
      <p:sp>
        <p:nvSpPr>
          <p:cNvPr id="12" name="Text 9"/>
          <p:cNvSpPr txBox="1"/>
          <p:nvPr/>
        </p:nvSpPr>
        <p:spPr>
          <a:xfrm>
            <a:off x="2148840" y="1371600"/>
            <a:ext cx="1554480" cy="274320"/>
          </a:xfrm>
          <a:prstGeom prst="rect">
            <a:avLst/>
          </a:prstGeom>
          <a:noFill/>
          <a:ln/>
        </p:spPr>
        <p:txBody>
          <a:bodyPr wrap="square" lIns="0" tIns="0" rIns="0" bIns="0" rtlCol="0" anchor="t"/>
          <a:lstStyle/>
          <a:p>
            <a:pPr algn="ctr" indent="0" marL="0">
              <a:buNone/>
            </a:pPr>
            <a:r>
              <a:rPr lang="en-US" sz="1300" b="1" dirty="0">
                <a:solidFill>
                  <a:srgbClr val="9A5B05"/>
                </a:solidFill>
                <a:latin typeface="Calibri" pitchFamily="34" charset="0"/>
                <a:ea typeface="Calibri" pitchFamily="34" charset="-122"/>
                <a:cs typeface="Calibri" pitchFamily="34" charset="-120"/>
              </a:rPr>
              <a:t>Awal 1900-an</a:t>
            </a:r>
            <a:endParaRPr lang="en-US" sz="1300" dirty="0"/>
          </a:p>
        </p:txBody>
      </p:sp>
      <p:sp>
        <p:nvSpPr>
          <p:cNvPr id="13" name="Shape 10"/>
          <p:cNvSpPr/>
          <p:nvPr/>
        </p:nvSpPr>
        <p:spPr>
          <a:xfrm>
            <a:off x="2679192" y="1901952"/>
            <a:ext cx="493776" cy="493776"/>
          </a:xfrm>
          <a:prstGeom prst="ellipse">
            <a:avLst/>
          </a:prstGeom>
          <a:solidFill>
            <a:srgbClr val="2A9D8F"/>
          </a:solidFill>
          <a:ln/>
        </p:spPr>
      </p:sp>
      <p:pic>
        <p:nvPicPr>
          <p:cNvPr id="14" name="Image 1" descr="preencoded.png">    </p:cNvPr>
          <p:cNvPicPr>
            <a:picLocks noChangeAspect="1"/>
          </p:cNvPicPr>
          <p:nvPr/>
        </p:nvPicPr>
        <p:blipFill>
          <a:blip r:embed="rId2"/>
          <a:stretch>
            <a:fillRect/>
          </a:stretch>
        </p:blipFill>
        <p:spPr>
          <a:xfrm>
            <a:off x="2802636" y="2025396"/>
            <a:ext cx="246888" cy="246888"/>
          </a:xfrm>
          <a:prstGeom prst="rect">
            <a:avLst/>
          </a:prstGeom>
        </p:spPr>
      </p:pic>
      <p:sp>
        <p:nvSpPr>
          <p:cNvPr id="15" name="Text 11"/>
          <p:cNvSpPr txBox="1"/>
          <p:nvPr/>
        </p:nvSpPr>
        <p:spPr>
          <a:xfrm>
            <a:off x="2148840" y="2514600"/>
            <a:ext cx="1554480" cy="457200"/>
          </a:xfrm>
          <a:prstGeom prst="rect">
            <a:avLst/>
          </a:prstGeom>
          <a:noFill/>
          <a:ln/>
        </p:spPr>
        <p:txBody>
          <a:bodyPr wrap="square" lIns="0" tIns="0" rIns="0" bIns="0" rtlCol="0" anchor="t"/>
          <a:lstStyle/>
          <a:p>
            <a:pPr algn="ctr" indent="0" marL="0">
              <a:buNone/>
            </a:pPr>
            <a:r>
              <a:rPr lang="en-US" sz="1200" b="1" dirty="0">
                <a:solidFill>
                  <a:srgbClr val="0B3C5D"/>
                </a:solidFill>
                <a:latin typeface="Calibri" pitchFamily="34" charset="0"/>
                <a:ea typeface="Calibri" pitchFamily="34" charset="-122"/>
                <a:cs typeface="Calibri" pitchFamily="34" charset="-120"/>
              </a:rPr>
              <a:t>Manajemen ilmiah</a:t>
            </a:r>
            <a:endParaRPr lang="en-US" sz="1200" dirty="0"/>
          </a:p>
        </p:txBody>
      </p:sp>
      <p:sp>
        <p:nvSpPr>
          <p:cNvPr id="16" name="Text 12"/>
          <p:cNvSpPr txBox="1"/>
          <p:nvPr/>
        </p:nvSpPr>
        <p:spPr>
          <a:xfrm>
            <a:off x="2148840" y="2971800"/>
            <a:ext cx="1554480" cy="640080"/>
          </a:xfrm>
          <a:prstGeom prst="rect">
            <a:avLst/>
          </a:prstGeom>
          <a:noFill/>
          <a:ln/>
        </p:spPr>
        <p:txBody>
          <a:bodyPr wrap="square" lIns="0" tIns="0" rIns="0" bIns="0" rtlCol="0" anchor="t"/>
          <a:lstStyle/>
          <a:p>
            <a:pPr algn="ctr" indent="0" marL="0">
              <a:buNone/>
            </a:pPr>
            <a:r>
              <a:rPr lang="en-US" sz="1050" dirty="0">
                <a:solidFill>
                  <a:srgbClr val="5B6B79"/>
                </a:solidFill>
                <a:latin typeface="Calibri" pitchFamily="34" charset="0"/>
                <a:ea typeface="Calibri" pitchFamily="34" charset="-122"/>
                <a:cs typeface="Calibri" pitchFamily="34" charset="-120"/>
              </a:rPr>
              <a:t>Taylor: metode ilmiah menggantikan intuisi</a:t>
            </a:r>
            <a:endParaRPr lang="en-US" sz="1050" dirty="0"/>
          </a:p>
        </p:txBody>
      </p:sp>
      <p:sp>
        <p:nvSpPr>
          <p:cNvPr id="17" name="Text 13"/>
          <p:cNvSpPr txBox="1"/>
          <p:nvPr/>
        </p:nvSpPr>
        <p:spPr>
          <a:xfrm>
            <a:off x="3794760" y="1371600"/>
            <a:ext cx="1554480" cy="274320"/>
          </a:xfrm>
          <a:prstGeom prst="rect">
            <a:avLst/>
          </a:prstGeom>
          <a:noFill/>
          <a:ln/>
        </p:spPr>
        <p:txBody>
          <a:bodyPr wrap="square" lIns="0" tIns="0" rIns="0" bIns="0" rtlCol="0" anchor="t"/>
          <a:lstStyle/>
          <a:p>
            <a:pPr algn="ctr" indent="0" marL="0">
              <a:buNone/>
            </a:pPr>
            <a:r>
              <a:rPr lang="en-US" sz="1300" b="1" dirty="0">
                <a:solidFill>
                  <a:srgbClr val="9A5B05"/>
                </a:solidFill>
                <a:latin typeface="Calibri" pitchFamily="34" charset="0"/>
                <a:ea typeface="Calibri" pitchFamily="34" charset="-122"/>
                <a:cs typeface="Calibri" pitchFamily="34" charset="-120"/>
              </a:rPr>
              <a:t>Sekitar 1920</a:t>
            </a:r>
            <a:endParaRPr lang="en-US" sz="1300" dirty="0"/>
          </a:p>
        </p:txBody>
      </p:sp>
      <p:sp>
        <p:nvSpPr>
          <p:cNvPr id="18" name="Shape 14"/>
          <p:cNvSpPr/>
          <p:nvPr/>
        </p:nvSpPr>
        <p:spPr>
          <a:xfrm>
            <a:off x="4325112" y="1901952"/>
            <a:ext cx="493776" cy="493776"/>
          </a:xfrm>
          <a:prstGeom prst="ellipse">
            <a:avLst/>
          </a:prstGeom>
          <a:solidFill>
            <a:srgbClr val="0B3C5D"/>
          </a:solidFill>
          <a:ln/>
        </p:spPr>
      </p:sp>
      <p:pic>
        <p:nvPicPr>
          <p:cNvPr id="19" name="Image 2" descr="preencoded.png">    </p:cNvPr>
          <p:cNvPicPr>
            <a:picLocks noChangeAspect="1"/>
          </p:cNvPicPr>
          <p:nvPr/>
        </p:nvPicPr>
        <p:blipFill>
          <a:blip r:embed="rId3"/>
          <a:stretch>
            <a:fillRect/>
          </a:stretch>
        </p:blipFill>
        <p:spPr>
          <a:xfrm>
            <a:off x="4448556" y="2025396"/>
            <a:ext cx="246888" cy="246888"/>
          </a:xfrm>
          <a:prstGeom prst="rect">
            <a:avLst/>
          </a:prstGeom>
        </p:spPr>
      </p:pic>
      <p:sp>
        <p:nvSpPr>
          <p:cNvPr id="20" name="Text 15"/>
          <p:cNvSpPr txBox="1"/>
          <p:nvPr/>
        </p:nvSpPr>
        <p:spPr>
          <a:xfrm>
            <a:off x="3794760" y="2514600"/>
            <a:ext cx="1554480" cy="457200"/>
          </a:xfrm>
          <a:prstGeom prst="rect">
            <a:avLst/>
          </a:prstGeom>
          <a:noFill/>
          <a:ln/>
        </p:spPr>
        <p:txBody>
          <a:bodyPr wrap="square" lIns="0" tIns="0" rIns="0" bIns="0" rtlCol="0" anchor="t"/>
          <a:lstStyle/>
          <a:p>
            <a:pPr algn="ctr" indent="0" marL="0">
              <a:buNone/>
            </a:pPr>
            <a:r>
              <a:rPr lang="en-US" sz="1200" b="1" dirty="0">
                <a:solidFill>
                  <a:srgbClr val="0B3C5D"/>
                </a:solidFill>
                <a:latin typeface="Calibri" pitchFamily="34" charset="0"/>
                <a:ea typeface="Calibri" pitchFamily="34" charset="-122"/>
                <a:cs typeface="Calibri" pitchFamily="34" charset="-120"/>
              </a:rPr>
              <a:t>Teori manajemen lengkap</a:t>
            </a:r>
            <a:endParaRPr lang="en-US" sz="1200" dirty="0"/>
          </a:p>
        </p:txBody>
      </p:sp>
      <p:sp>
        <p:nvSpPr>
          <p:cNvPr id="21" name="Text 16"/>
          <p:cNvSpPr txBox="1"/>
          <p:nvPr/>
        </p:nvSpPr>
        <p:spPr>
          <a:xfrm>
            <a:off x="3794760" y="2971800"/>
            <a:ext cx="1554480" cy="640080"/>
          </a:xfrm>
          <a:prstGeom prst="rect">
            <a:avLst/>
          </a:prstGeom>
          <a:noFill/>
          <a:ln/>
        </p:spPr>
        <p:txBody>
          <a:bodyPr wrap="square" lIns="0" tIns="0" rIns="0" bIns="0" rtlCol="0" anchor="t"/>
          <a:lstStyle/>
          <a:p>
            <a:pPr algn="ctr" indent="0" marL="0">
              <a:buNone/>
            </a:pPr>
            <a:r>
              <a:rPr lang="en-US" sz="1050" dirty="0">
                <a:solidFill>
                  <a:srgbClr val="5B6B79"/>
                </a:solidFill>
                <a:latin typeface="Calibri" pitchFamily="34" charset="0"/>
                <a:ea typeface="Calibri" pitchFamily="34" charset="-122"/>
                <a:cs typeface="Calibri" pitchFamily="34" charset="-120"/>
              </a:rPr>
              <a:t>Fayol menjelaskan cabang-cabang manajemen</a:t>
            </a:r>
            <a:endParaRPr lang="en-US" sz="1050" dirty="0"/>
          </a:p>
        </p:txBody>
      </p:sp>
      <p:sp>
        <p:nvSpPr>
          <p:cNvPr id="22" name="Text 17"/>
          <p:cNvSpPr txBox="1"/>
          <p:nvPr/>
        </p:nvSpPr>
        <p:spPr>
          <a:xfrm>
            <a:off x="5440680" y="1371600"/>
            <a:ext cx="1554480" cy="274320"/>
          </a:xfrm>
          <a:prstGeom prst="rect">
            <a:avLst/>
          </a:prstGeom>
          <a:noFill/>
          <a:ln/>
        </p:spPr>
        <p:txBody>
          <a:bodyPr wrap="square" lIns="0" tIns="0" rIns="0" bIns="0" rtlCol="0" anchor="t"/>
          <a:lstStyle/>
          <a:p>
            <a:pPr algn="ctr" indent="0" marL="0">
              <a:buNone/>
            </a:pPr>
            <a:r>
              <a:rPr lang="en-US" sz="1300" b="1" dirty="0">
                <a:solidFill>
                  <a:srgbClr val="9A5B05"/>
                </a:solidFill>
                <a:latin typeface="Calibri" pitchFamily="34" charset="0"/>
                <a:ea typeface="Calibri" pitchFamily="34" charset="-122"/>
                <a:cs typeface="Calibri" pitchFamily="34" charset="-120"/>
              </a:rPr>
              <a:t>1940-an</a:t>
            </a:r>
            <a:endParaRPr lang="en-US" sz="1300" dirty="0"/>
          </a:p>
        </p:txBody>
      </p:sp>
      <p:sp>
        <p:nvSpPr>
          <p:cNvPr id="23" name="Shape 18"/>
          <p:cNvSpPr/>
          <p:nvPr/>
        </p:nvSpPr>
        <p:spPr>
          <a:xfrm>
            <a:off x="5971032" y="1901952"/>
            <a:ext cx="493776" cy="493776"/>
          </a:xfrm>
          <a:prstGeom prst="ellipse">
            <a:avLst/>
          </a:prstGeom>
          <a:solidFill>
            <a:srgbClr val="2A9D8F"/>
          </a:solidFill>
          <a:ln/>
        </p:spPr>
      </p:sp>
      <p:pic>
        <p:nvPicPr>
          <p:cNvPr id="24" name="Image 3" descr="preencoded.png">    </p:cNvPr>
          <p:cNvPicPr>
            <a:picLocks noChangeAspect="1"/>
          </p:cNvPicPr>
          <p:nvPr/>
        </p:nvPicPr>
        <p:blipFill>
          <a:blip r:embed="rId4"/>
          <a:stretch>
            <a:fillRect/>
          </a:stretch>
        </p:blipFill>
        <p:spPr>
          <a:xfrm>
            <a:off x="6094476" y="2025396"/>
            <a:ext cx="246888" cy="246888"/>
          </a:xfrm>
          <a:prstGeom prst="rect">
            <a:avLst/>
          </a:prstGeom>
        </p:spPr>
      </p:pic>
      <p:sp>
        <p:nvSpPr>
          <p:cNvPr id="25" name="Text 19"/>
          <p:cNvSpPr txBox="1"/>
          <p:nvPr/>
        </p:nvSpPr>
        <p:spPr>
          <a:xfrm>
            <a:off x="5440680" y="2514600"/>
            <a:ext cx="1554480" cy="457200"/>
          </a:xfrm>
          <a:prstGeom prst="rect">
            <a:avLst/>
          </a:prstGeom>
          <a:noFill/>
          <a:ln/>
        </p:spPr>
        <p:txBody>
          <a:bodyPr wrap="square" lIns="0" tIns="0" rIns="0" bIns="0" rtlCol="0" anchor="t"/>
          <a:lstStyle/>
          <a:p>
            <a:pPr algn="ctr" indent="0" marL="0">
              <a:buNone/>
            </a:pPr>
            <a:r>
              <a:rPr lang="en-US" sz="1200" b="1" dirty="0">
                <a:solidFill>
                  <a:srgbClr val="0B3C5D"/>
                </a:solidFill>
                <a:latin typeface="Calibri" pitchFamily="34" charset="0"/>
                <a:ea typeface="Calibri" pitchFamily="34" charset="-122"/>
                <a:cs typeface="Calibri" pitchFamily="34" charset="-120"/>
              </a:rPr>
              <a:t>Riset operasi</a:t>
            </a:r>
            <a:endParaRPr lang="en-US" sz="1200" dirty="0"/>
          </a:p>
        </p:txBody>
      </p:sp>
      <p:sp>
        <p:nvSpPr>
          <p:cNvPr id="26" name="Text 20"/>
          <p:cNvSpPr txBox="1"/>
          <p:nvPr/>
        </p:nvSpPr>
        <p:spPr>
          <a:xfrm>
            <a:off x="5440680" y="2971800"/>
            <a:ext cx="1554480" cy="640080"/>
          </a:xfrm>
          <a:prstGeom prst="rect">
            <a:avLst/>
          </a:prstGeom>
          <a:noFill/>
          <a:ln/>
        </p:spPr>
        <p:txBody>
          <a:bodyPr wrap="square" lIns="0" tIns="0" rIns="0" bIns="0" rtlCol="0" anchor="t"/>
          <a:lstStyle/>
          <a:p>
            <a:pPr algn="ctr" indent="0" marL="0">
              <a:buNone/>
            </a:pPr>
            <a:r>
              <a:rPr lang="en-US" sz="1050" dirty="0">
                <a:solidFill>
                  <a:srgbClr val="5B6B79"/>
                </a:solidFill>
                <a:latin typeface="Calibri" pitchFamily="34" charset="0"/>
                <a:ea typeface="Calibri" pitchFamily="34" charset="-122"/>
                <a:cs typeface="Calibri" pitchFamily="34" charset="-120"/>
              </a:rPr>
              <a:t>Statistik + ekonomi: “sains manajemen”</a:t>
            </a:r>
            <a:endParaRPr lang="en-US" sz="1050" dirty="0"/>
          </a:p>
        </p:txBody>
      </p:sp>
      <p:sp>
        <p:nvSpPr>
          <p:cNvPr id="27" name="Text 21"/>
          <p:cNvSpPr txBox="1"/>
          <p:nvPr/>
        </p:nvSpPr>
        <p:spPr>
          <a:xfrm>
            <a:off x="7086600" y="1371600"/>
            <a:ext cx="1554480" cy="274320"/>
          </a:xfrm>
          <a:prstGeom prst="rect">
            <a:avLst/>
          </a:prstGeom>
          <a:noFill/>
          <a:ln/>
        </p:spPr>
        <p:txBody>
          <a:bodyPr wrap="square" lIns="0" tIns="0" rIns="0" bIns="0" rtlCol="0" anchor="t"/>
          <a:lstStyle/>
          <a:p>
            <a:pPr algn="ctr" indent="0" marL="0">
              <a:buNone/>
            </a:pPr>
            <a:r>
              <a:rPr lang="en-US" sz="1300" b="1" dirty="0">
                <a:solidFill>
                  <a:srgbClr val="9A5B05"/>
                </a:solidFill>
                <a:latin typeface="Calibri" pitchFamily="34" charset="0"/>
                <a:ea typeface="Calibri" pitchFamily="34" charset="-122"/>
                <a:cs typeface="Calibri" pitchFamily="34" charset="-120"/>
              </a:rPr>
              <a:t>1946</a:t>
            </a:r>
            <a:endParaRPr lang="en-US" sz="1300" dirty="0"/>
          </a:p>
        </p:txBody>
      </p:sp>
      <p:sp>
        <p:nvSpPr>
          <p:cNvPr id="28" name="Shape 22"/>
          <p:cNvSpPr/>
          <p:nvPr/>
        </p:nvSpPr>
        <p:spPr>
          <a:xfrm>
            <a:off x="7616952" y="1901952"/>
            <a:ext cx="493776" cy="493776"/>
          </a:xfrm>
          <a:prstGeom prst="ellipse">
            <a:avLst/>
          </a:prstGeom>
          <a:solidFill>
            <a:srgbClr val="0B3C5D"/>
          </a:solidFill>
          <a:ln/>
        </p:spPr>
      </p:sp>
      <p:pic>
        <p:nvPicPr>
          <p:cNvPr id="29" name="Image 4" descr="preencoded.png">    </p:cNvPr>
          <p:cNvPicPr>
            <a:picLocks noChangeAspect="1"/>
          </p:cNvPicPr>
          <p:nvPr/>
        </p:nvPicPr>
        <p:blipFill>
          <a:blip r:embed="rId5"/>
          <a:stretch>
            <a:fillRect/>
          </a:stretch>
        </p:blipFill>
        <p:spPr>
          <a:xfrm>
            <a:off x="7740396" y="2025396"/>
            <a:ext cx="246888" cy="246888"/>
          </a:xfrm>
          <a:prstGeom prst="rect">
            <a:avLst/>
          </a:prstGeom>
        </p:spPr>
      </p:pic>
      <p:sp>
        <p:nvSpPr>
          <p:cNvPr id="30" name="Text 23"/>
          <p:cNvSpPr txBox="1"/>
          <p:nvPr/>
        </p:nvSpPr>
        <p:spPr>
          <a:xfrm>
            <a:off x="7086600" y="2514600"/>
            <a:ext cx="1554480" cy="457200"/>
          </a:xfrm>
          <a:prstGeom prst="rect">
            <a:avLst/>
          </a:prstGeom>
          <a:noFill/>
          <a:ln/>
        </p:spPr>
        <p:txBody>
          <a:bodyPr wrap="square" lIns="0" tIns="0" rIns="0" bIns="0" rtlCol="0" anchor="t"/>
          <a:lstStyle/>
          <a:p>
            <a:pPr algn="ctr" indent="0" marL="0">
              <a:buNone/>
            </a:pPr>
            <a:r>
              <a:rPr lang="en-US" sz="1200" b="1" dirty="0">
                <a:solidFill>
                  <a:srgbClr val="0B3C5D"/>
                </a:solidFill>
                <a:latin typeface="Calibri" pitchFamily="34" charset="0"/>
                <a:ea typeface="Calibri" pitchFamily="34" charset="-122"/>
                <a:cs typeface="Calibri" pitchFamily="34" charset="-120"/>
              </a:rPr>
              <a:t>Manajemen terapan</a:t>
            </a:r>
            <a:endParaRPr lang="en-US" sz="1200" dirty="0"/>
          </a:p>
        </p:txBody>
      </p:sp>
      <p:sp>
        <p:nvSpPr>
          <p:cNvPr id="31" name="Text 24"/>
          <p:cNvSpPr txBox="1"/>
          <p:nvPr/>
        </p:nvSpPr>
        <p:spPr>
          <a:xfrm>
            <a:off x="7086600" y="2971800"/>
            <a:ext cx="1554480" cy="640080"/>
          </a:xfrm>
          <a:prstGeom prst="rect">
            <a:avLst/>
          </a:prstGeom>
          <a:noFill/>
          <a:ln/>
        </p:spPr>
        <p:txBody>
          <a:bodyPr wrap="square" lIns="0" tIns="0" rIns="0" bIns="0" rtlCol="0" anchor="t"/>
          <a:lstStyle/>
          <a:p>
            <a:pPr algn="ctr" indent="0" marL="0">
              <a:buNone/>
            </a:pPr>
            <a:r>
              <a:rPr lang="en-US" sz="1050" dirty="0">
                <a:solidFill>
                  <a:srgbClr val="5B6B79"/>
                </a:solidFill>
                <a:latin typeface="Calibri" pitchFamily="34" charset="0"/>
                <a:ea typeface="Calibri" pitchFamily="34" charset="-122"/>
                <a:cs typeface="Calibri" pitchFamily="34" charset="-120"/>
              </a:rPr>
              <a:t>Drucker: Concept of the Corporation</a:t>
            </a:r>
            <a:endParaRPr lang="en-US" sz="1050" dirty="0"/>
          </a:p>
        </p:txBody>
      </p:sp>
      <p:sp>
        <p:nvSpPr>
          <p:cNvPr id="32" name="Text 25"/>
          <p:cNvSpPr txBox="1"/>
          <p:nvPr/>
        </p:nvSpPr>
        <p:spPr>
          <a:xfrm>
            <a:off x="457200" y="3657600"/>
            <a:ext cx="8229600" cy="256032"/>
          </a:xfrm>
          <a:prstGeom prst="rect">
            <a:avLst/>
          </a:prstGeom>
          <a:noFill/>
          <a:ln/>
        </p:spPr>
        <p:txBody>
          <a:bodyPr wrap="square" lIns="0" tIns="0" rIns="0" bIns="0" rtlCol="0" anchor="t"/>
          <a:lstStyle/>
          <a:p>
            <a:pPr indent="0" marL="0">
              <a:buNone/>
            </a:pPr>
            <a:r>
              <a:rPr lang="en-US" sz="1200" b="1" dirty="0">
                <a:solidFill>
                  <a:srgbClr val="0B3C5D"/>
                </a:solidFill>
                <a:latin typeface="Calibri" pitchFamily="34" charset="0"/>
                <a:ea typeface="Calibri" pitchFamily="34" charset="-122"/>
                <a:cs typeface="Calibri" pitchFamily="34" charset="-120"/>
              </a:rPr>
              <a:t>9 aliran manajemen dalam buku</a:t>
            </a:r>
            <a:endParaRPr lang="en-US" sz="1200" dirty="0"/>
          </a:p>
        </p:txBody>
      </p:sp>
      <p:sp>
        <p:nvSpPr>
          <p:cNvPr id="33" name="Text 26"/>
          <p:cNvSpPr txBox="1"/>
          <p:nvPr/>
        </p:nvSpPr>
        <p:spPr>
          <a:xfrm>
            <a:off x="457200" y="3959352"/>
            <a:ext cx="1554480" cy="292608"/>
          </a:xfrm>
          <a:prstGeom prst="roundRect">
            <a:avLst>
              <a:gd name="adj" fmla="val 25000"/>
            </a:avLst>
          </a:prstGeom>
          <a:solidFill>
            <a:srgbClr val="0B3C5D"/>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Manajemen Ilmiah</a:t>
            </a:r>
            <a:endParaRPr lang="en-US" sz="1000" dirty="0"/>
          </a:p>
        </p:txBody>
      </p:sp>
      <p:sp>
        <p:nvSpPr>
          <p:cNvPr id="34" name="Text 27"/>
          <p:cNvSpPr txBox="1"/>
          <p:nvPr/>
        </p:nvSpPr>
        <p:spPr>
          <a:xfrm>
            <a:off x="2125980" y="3959352"/>
            <a:ext cx="1554480" cy="292608"/>
          </a:xfrm>
          <a:prstGeom prst="roundRect">
            <a:avLst>
              <a:gd name="adj" fmla="val 25000"/>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Akuntansi Manajemen</a:t>
            </a:r>
            <a:endParaRPr lang="en-US" sz="1000" dirty="0"/>
          </a:p>
        </p:txBody>
      </p:sp>
      <p:sp>
        <p:nvSpPr>
          <p:cNvPr id="35" name="Text 28"/>
          <p:cNvSpPr txBox="1"/>
          <p:nvPr/>
        </p:nvSpPr>
        <p:spPr>
          <a:xfrm>
            <a:off x="3794760" y="3959352"/>
            <a:ext cx="1554480" cy="292608"/>
          </a:xfrm>
          <a:prstGeom prst="roundRect">
            <a:avLst>
              <a:gd name="adj" fmla="val 25000"/>
            </a:avLst>
          </a:prstGeom>
          <a:solidFill>
            <a:srgbClr val="0B3C5D"/>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Kuantitatif</a:t>
            </a:r>
            <a:endParaRPr lang="en-US" sz="1000" dirty="0"/>
          </a:p>
        </p:txBody>
      </p:sp>
      <p:sp>
        <p:nvSpPr>
          <p:cNvPr id="36" name="Text 29"/>
          <p:cNvSpPr txBox="1"/>
          <p:nvPr/>
        </p:nvSpPr>
        <p:spPr>
          <a:xfrm>
            <a:off x="5463540" y="3959352"/>
            <a:ext cx="1554480" cy="292608"/>
          </a:xfrm>
          <a:prstGeom prst="roundRect">
            <a:avLst>
              <a:gd name="adj" fmla="val 25000"/>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Proses Manajemen</a:t>
            </a:r>
            <a:endParaRPr lang="en-US" sz="1000" dirty="0"/>
          </a:p>
        </p:txBody>
      </p:sp>
      <p:sp>
        <p:nvSpPr>
          <p:cNvPr id="37" name="Text 30"/>
          <p:cNvSpPr txBox="1"/>
          <p:nvPr/>
        </p:nvSpPr>
        <p:spPr>
          <a:xfrm>
            <a:off x="7132320" y="3959352"/>
            <a:ext cx="1554480" cy="292608"/>
          </a:xfrm>
          <a:prstGeom prst="roundRect">
            <a:avLst>
              <a:gd name="adj" fmla="val 25000"/>
            </a:avLst>
          </a:prstGeom>
          <a:solidFill>
            <a:srgbClr val="0B3C5D"/>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Empiris</a:t>
            </a:r>
            <a:endParaRPr lang="en-US" sz="1000" dirty="0"/>
          </a:p>
        </p:txBody>
      </p:sp>
      <p:sp>
        <p:nvSpPr>
          <p:cNvPr id="38" name="Text 31"/>
          <p:cNvSpPr txBox="1"/>
          <p:nvPr/>
        </p:nvSpPr>
        <p:spPr>
          <a:xfrm>
            <a:off x="457200" y="4325112"/>
            <a:ext cx="1554480" cy="292608"/>
          </a:xfrm>
          <a:prstGeom prst="roundRect">
            <a:avLst>
              <a:gd name="adj" fmla="val 25000"/>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Tingkah Laku Manusia</a:t>
            </a:r>
            <a:endParaRPr lang="en-US" sz="1000" dirty="0"/>
          </a:p>
        </p:txBody>
      </p:sp>
      <p:sp>
        <p:nvSpPr>
          <p:cNvPr id="39" name="Text 32"/>
          <p:cNvSpPr txBox="1"/>
          <p:nvPr/>
        </p:nvSpPr>
        <p:spPr>
          <a:xfrm>
            <a:off x="2125980" y="4325112"/>
            <a:ext cx="1554480" cy="292608"/>
          </a:xfrm>
          <a:prstGeom prst="roundRect">
            <a:avLst>
              <a:gd name="adj" fmla="val 25000"/>
            </a:avLst>
          </a:prstGeom>
          <a:solidFill>
            <a:srgbClr val="0B3C5D"/>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Sistem Sosial</a:t>
            </a:r>
            <a:endParaRPr lang="en-US" sz="1000" dirty="0"/>
          </a:p>
        </p:txBody>
      </p:sp>
      <p:sp>
        <p:nvSpPr>
          <p:cNvPr id="40" name="Text 33"/>
          <p:cNvSpPr txBox="1"/>
          <p:nvPr/>
        </p:nvSpPr>
        <p:spPr>
          <a:xfrm>
            <a:off x="3794760" y="4325112"/>
            <a:ext cx="1554480" cy="292608"/>
          </a:xfrm>
          <a:prstGeom prst="roundRect">
            <a:avLst>
              <a:gd name="adj" fmla="val 25000"/>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Teori Keputusan</a:t>
            </a:r>
            <a:endParaRPr lang="en-US" sz="1000" dirty="0"/>
          </a:p>
        </p:txBody>
      </p:sp>
      <p:sp>
        <p:nvSpPr>
          <p:cNvPr id="41" name="Text 34"/>
          <p:cNvSpPr txBox="1"/>
          <p:nvPr/>
        </p:nvSpPr>
        <p:spPr>
          <a:xfrm>
            <a:off x="5463540" y="4325112"/>
            <a:ext cx="1554480" cy="292608"/>
          </a:xfrm>
          <a:prstGeom prst="roundRect">
            <a:avLst>
              <a:gd name="adj" fmla="val 25000"/>
            </a:avLst>
          </a:prstGeom>
          <a:solidFill>
            <a:srgbClr val="0B3C5D"/>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Matematis</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1 · FONDASI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Manajer: Tingkatan, Keahlian, Peran</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7</a:t>
            </a:r>
            <a:endParaRPr lang="en-US" sz="900" dirty="0"/>
          </a:p>
        </p:txBody>
      </p:sp>
      <p:sp>
        <p:nvSpPr>
          <p:cNvPr id="6" name="Text 4"/>
          <p:cNvSpPr txBox="1"/>
          <p:nvPr/>
        </p:nvSpPr>
        <p:spPr>
          <a:xfrm>
            <a:off x="1371600" y="1371600"/>
            <a:ext cx="1828800" cy="914400"/>
          </a:xfrm>
          <a:prstGeom prst="roundRect">
            <a:avLst>
              <a:gd name="adj" fmla="val 8000"/>
            </a:avLst>
          </a:prstGeom>
          <a:solidFill>
            <a:srgbClr val="0B3C5D"/>
          </a:solidFill>
          <a:ln/>
        </p:spPr>
        <p:txBody>
          <a:bodyPr wrap="square" lIns="38100" tIns="38100" rIns="38100" bIns="381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Manajemen puncak</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Arah &amp; strategi</a:t>
            </a:r>
            <a:endParaRPr lang="en-US" sz="1100" dirty="0"/>
          </a:p>
        </p:txBody>
      </p:sp>
      <p:sp>
        <p:nvSpPr>
          <p:cNvPr id="7" name="Text 5"/>
          <p:cNvSpPr txBox="1"/>
          <p:nvPr/>
        </p:nvSpPr>
        <p:spPr>
          <a:xfrm>
            <a:off x="914400" y="2395728"/>
            <a:ext cx="2743200" cy="914400"/>
          </a:xfrm>
          <a:prstGeom prst="roundRect">
            <a:avLst>
              <a:gd name="adj" fmla="val 8000"/>
            </a:avLst>
          </a:prstGeom>
          <a:solidFill>
            <a:srgbClr val="1D6A96"/>
          </a:solidFill>
          <a:ln/>
        </p:spPr>
        <p:txBody>
          <a:bodyPr wrap="square" lIns="38100" tIns="38100" rIns="38100" bIns="381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Manajemen menengah</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Menerjemahkan strategi</a:t>
            </a:r>
            <a:endParaRPr lang="en-US" sz="1100" dirty="0"/>
          </a:p>
        </p:txBody>
      </p:sp>
      <p:sp>
        <p:nvSpPr>
          <p:cNvPr id="8" name="Text 6"/>
          <p:cNvSpPr txBox="1"/>
          <p:nvPr/>
        </p:nvSpPr>
        <p:spPr>
          <a:xfrm>
            <a:off x="457200" y="3419856"/>
            <a:ext cx="3657600" cy="914400"/>
          </a:xfrm>
          <a:prstGeom prst="roundRect">
            <a:avLst>
              <a:gd name="adj" fmla="val 8000"/>
            </a:avLst>
          </a:prstGeom>
          <a:solidFill>
            <a:srgbClr val="2A9D8F"/>
          </a:solidFill>
          <a:ln/>
        </p:spPr>
        <p:txBody>
          <a:bodyPr wrap="square" lIns="38100" tIns="38100" rIns="38100" bIns="381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Manajemen lini pertama</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Mengawasi pelaksanaan</a:t>
            </a:r>
            <a:endParaRPr lang="en-US" sz="1100" dirty="0"/>
          </a:p>
        </p:txBody>
      </p:sp>
      <p:sp>
        <p:nvSpPr>
          <p:cNvPr id="9" name="Text 7"/>
          <p:cNvSpPr txBox="1"/>
          <p:nvPr/>
        </p:nvSpPr>
        <p:spPr>
          <a:xfrm>
            <a:off x="457200" y="4434840"/>
            <a:ext cx="3657600" cy="228600"/>
          </a:xfrm>
          <a:prstGeom prst="rect">
            <a:avLst/>
          </a:prstGeom>
          <a:noFill/>
          <a:ln/>
        </p:spPr>
        <p:txBody>
          <a:bodyPr wrap="square" lIns="0" tIns="0" rIns="0" bIns="0" rtlCol="0" anchor="t"/>
          <a:lstStyle/>
          <a:p>
            <a:pPr indent="0" marL="0">
              <a:buNone/>
            </a:pPr>
            <a:r>
              <a:rPr lang="en-US" sz="1000" i="1" dirty="0">
                <a:solidFill>
                  <a:srgbClr val="5B6B79"/>
                </a:solidFill>
                <a:latin typeface="Calibri" pitchFamily="34" charset="0"/>
                <a:ea typeface="Calibri" pitchFamily="34" charset="-122"/>
                <a:cs typeface="Calibri" pitchFamily="34" charset="-120"/>
              </a:rPr>
              <a:t>Tiga tingkatan manajemen</a:t>
            </a:r>
            <a:endParaRPr lang="en-US" sz="1000" dirty="0"/>
          </a:p>
        </p:txBody>
      </p:sp>
      <p:sp>
        <p:nvSpPr>
          <p:cNvPr id="10" name="Shape 8"/>
          <p:cNvSpPr/>
          <p:nvPr/>
        </p:nvSpPr>
        <p:spPr>
          <a:xfrm>
            <a:off x="4572000" y="1371600"/>
            <a:ext cx="4114800" cy="1463040"/>
          </a:xfrm>
          <a:prstGeom prst="roundRect">
            <a:avLst>
              <a:gd name="adj" fmla="val 5000"/>
            </a:avLst>
          </a:prstGeom>
          <a:solidFill>
            <a:srgbClr val="EEF3F7"/>
          </a:solidFill>
          <a:ln/>
        </p:spPr>
      </p:sp>
      <p:sp>
        <p:nvSpPr>
          <p:cNvPr id="11" name="Text 9"/>
          <p:cNvSpPr txBox="1"/>
          <p:nvPr/>
        </p:nvSpPr>
        <p:spPr>
          <a:xfrm>
            <a:off x="4754880" y="1463040"/>
            <a:ext cx="374904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Tiga keahlian manajer</a:t>
            </a:r>
            <a:endParaRPr lang="en-US" sz="1500" dirty="0"/>
          </a:p>
        </p:txBody>
      </p:sp>
      <p:sp>
        <p:nvSpPr>
          <p:cNvPr id="12" name="Text 10"/>
          <p:cNvSpPr txBox="1"/>
          <p:nvPr/>
        </p:nvSpPr>
        <p:spPr>
          <a:xfrm>
            <a:off x="4754880" y="1828800"/>
            <a:ext cx="3749040" cy="914400"/>
          </a:xfrm>
          <a:prstGeom prst="rect">
            <a:avLst/>
          </a:prstGeom>
          <a:noFill/>
          <a:ln/>
        </p:spPr>
        <p:txBody>
          <a:bodyPr wrap="square" lIns="0" tIns="0" rIns="0" bIns="0" rtlCol="0" anchor="t"/>
          <a:lstStyle/>
          <a:p>
            <a:pPr indent="0" marL="0">
              <a:spcAft>
                <a:spcPts val="400"/>
              </a:spcAft>
              <a:buNone/>
            </a:pPr>
            <a:r>
              <a:rPr lang="en-US" sz="1200" b="1" dirty="0">
                <a:solidFill>
                  <a:srgbClr val="0B3C5D"/>
                </a:solidFill>
                <a:latin typeface="Calibri" pitchFamily="34" charset="0"/>
                <a:ea typeface="Calibri" pitchFamily="34" charset="-122"/>
                <a:cs typeface="Calibri" pitchFamily="34" charset="-120"/>
              </a:rPr>
              <a:t>Technical skill  </a:t>
            </a:r>
            <a:pPr indent="0" marL="0">
              <a:spcAft>
                <a:spcPts val="400"/>
              </a:spcAft>
              <a:buNone/>
            </a:pPr>
            <a:r>
              <a:rPr lang="en-US" sz="1200" dirty="0">
                <a:solidFill>
                  <a:srgbClr val="1F2933"/>
                </a:solidFill>
                <a:latin typeface="Calibri" pitchFamily="34" charset="0"/>
                <a:ea typeface="Calibri" pitchFamily="34" charset="-122"/>
                <a:cs typeface="Calibri" pitchFamily="34" charset="-120"/>
              </a:rPr>
              <a:t>kecakapan teknis pekerjaan</a:t>
            </a:r>
            <a:endParaRPr lang="en-US" sz="1200" dirty="0"/>
          </a:p>
          <a:p>
            <a:pPr indent="0" marL="0">
              <a:spcAft>
                <a:spcPts val="400"/>
              </a:spcAft>
              <a:buNone/>
            </a:pPr>
            <a:r>
              <a:rPr lang="en-US" sz="1200" b="1" dirty="0">
                <a:solidFill>
                  <a:srgbClr val="0B3C5D"/>
                </a:solidFill>
                <a:latin typeface="Calibri" pitchFamily="34" charset="0"/>
                <a:ea typeface="Calibri" pitchFamily="34" charset="-122"/>
                <a:cs typeface="Calibri" pitchFamily="34" charset="-120"/>
              </a:rPr>
              <a:t>Human skill  </a:t>
            </a:r>
            <a:pPr indent="0" marL="0">
              <a:spcAft>
                <a:spcPts val="400"/>
              </a:spcAft>
              <a:buNone/>
            </a:pPr>
            <a:r>
              <a:rPr lang="en-US" sz="1200" dirty="0">
                <a:solidFill>
                  <a:srgbClr val="1F2933"/>
                </a:solidFill>
                <a:latin typeface="Calibri" pitchFamily="34" charset="0"/>
                <a:ea typeface="Calibri" pitchFamily="34" charset="-122"/>
                <a:cs typeface="Calibri" pitchFamily="34" charset="-120"/>
              </a:rPr>
              <a:t>bekerja dan memimpin orang</a:t>
            </a:r>
            <a:endParaRPr lang="en-US" sz="1200" dirty="0"/>
          </a:p>
          <a:p>
            <a:pPr indent="0" marL="0">
              <a:spcAft>
                <a:spcPts val="400"/>
              </a:spcAft>
              <a:buNone/>
            </a:pPr>
            <a:r>
              <a:rPr lang="en-US" sz="1200" b="1" dirty="0">
                <a:solidFill>
                  <a:srgbClr val="0B3C5D"/>
                </a:solidFill>
                <a:latin typeface="Calibri" pitchFamily="34" charset="0"/>
                <a:ea typeface="Calibri" pitchFamily="34" charset="-122"/>
                <a:cs typeface="Calibri" pitchFamily="34" charset="-120"/>
              </a:rPr>
              <a:t>Conceptual skill  </a:t>
            </a:r>
            <a:pPr indent="0" marL="0">
              <a:spcAft>
                <a:spcPts val="400"/>
              </a:spcAft>
              <a:buNone/>
            </a:pPr>
            <a:r>
              <a:rPr lang="en-US" sz="1200" dirty="0">
                <a:solidFill>
                  <a:srgbClr val="1F2933"/>
                </a:solidFill>
                <a:latin typeface="Calibri" pitchFamily="34" charset="0"/>
                <a:ea typeface="Calibri" pitchFamily="34" charset="-122"/>
                <a:cs typeface="Calibri" pitchFamily="34" charset="-120"/>
              </a:rPr>
              <a:t>berpikir menyeluruh</a:t>
            </a:r>
            <a:endParaRPr lang="en-US" sz="1200" dirty="0"/>
          </a:p>
        </p:txBody>
      </p:sp>
      <p:sp>
        <p:nvSpPr>
          <p:cNvPr id="13" name="Shape 11"/>
          <p:cNvSpPr/>
          <p:nvPr/>
        </p:nvSpPr>
        <p:spPr>
          <a:xfrm>
            <a:off x="4572000" y="3017520"/>
            <a:ext cx="4114800" cy="1463040"/>
          </a:xfrm>
          <a:prstGeom prst="roundRect">
            <a:avLst>
              <a:gd name="adj" fmla="val 5000"/>
            </a:avLst>
          </a:prstGeom>
          <a:solidFill>
            <a:srgbClr val="EEF3F7"/>
          </a:solidFill>
          <a:ln/>
        </p:spPr>
      </p:sp>
      <p:sp>
        <p:nvSpPr>
          <p:cNvPr id="14" name="Text 12"/>
          <p:cNvSpPr txBox="1"/>
          <p:nvPr/>
        </p:nvSpPr>
        <p:spPr>
          <a:xfrm>
            <a:off x="4754880" y="3108960"/>
            <a:ext cx="374904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Tiga peran manajer</a:t>
            </a:r>
            <a:endParaRPr lang="en-US" sz="1500" dirty="0"/>
          </a:p>
        </p:txBody>
      </p:sp>
      <p:sp>
        <p:nvSpPr>
          <p:cNvPr id="15" name="Text 13"/>
          <p:cNvSpPr txBox="1"/>
          <p:nvPr/>
        </p:nvSpPr>
        <p:spPr>
          <a:xfrm>
            <a:off x="4754880" y="3474720"/>
            <a:ext cx="3749040" cy="914400"/>
          </a:xfrm>
          <a:prstGeom prst="rect">
            <a:avLst/>
          </a:prstGeom>
          <a:noFill/>
          <a:ln/>
        </p:spPr>
        <p:txBody>
          <a:bodyPr wrap="square" lIns="0" tIns="0" rIns="0" bIns="0" rtlCol="0" anchor="t"/>
          <a:lstStyle/>
          <a:p>
            <a:pPr indent="0" marL="0">
              <a:spcAft>
                <a:spcPts val="400"/>
              </a:spcAft>
              <a:buNone/>
            </a:pPr>
            <a:r>
              <a:rPr lang="en-US" sz="1200" b="1" dirty="0">
                <a:solidFill>
                  <a:srgbClr val="2A9D8F"/>
                </a:solidFill>
                <a:latin typeface="Calibri" pitchFamily="34" charset="0"/>
                <a:ea typeface="Calibri" pitchFamily="34" charset="-122"/>
                <a:cs typeface="Calibri" pitchFamily="34" charset="-120"/>
              </a:rPr>
              <a:t>Interpersonal  </a:t>
            </a:r>
            <a:pPr indent="0" marL="0">
              <a:spcAft>
                <a:spcPts val="400"/>
              </a:spcAft>
              <a:buNone/>
            </a:pPr>
            <a:r>
              <a:rPr lang="en-US" sz="1200" dirty="0">
                <a:solidFill>
                  <a:srgbClr val="1F2933"/>
                </a:solidFill>
                <a:latin typeface="Calibri" pitchFamily="34" charset="0"/>
                <a:ea typeface="Calibri" pitchFamily="34" charset="-122"/>
                <a:cs typeface="Calibri" pitchFamily="34" charset="-120"/>
              </a:rPr>
              <a:t>hubungan antarpribadi</a:t>
            </a:r>
            <a:endParaRPr lang="en-US" sz="1200" dirty="0"/>
          </a:p>
          <a:p>
            <a:pPr indent="0" marL="0">
              <a:spcAft>
                <a:spcPts val="400"/>
              </a:spcAft>
              <a:buNone/>
            </a:pPr>
            <a:r>
              <a:rPr lang="en-US" sz="1200" b="1" dirty="0">
                <a:solidFill>
                  <a:srgbClr val="2A9D8F"/>
                </a:solidFill>
                <a:latin typeface="Calibri" pitchFamily="34" charset="0"/>
                <a:ea typeface="Calibri" pitchFamily="34" charset="-122"/>
                <a:cs typeface="Calibri" pitchFamily="34" charset="-120"/>
              </a:rPr>
              <a:t>Informational  </a:t>
            </a:r>
            <a:pPr indent="0" marL="0">
              <a:spcAft>
                <a:spcPts val="400"/>
              </a:spcAft>
              <a:buNone/>
            </a:pPr>
            <a:r>
              <a:rPr lang="en-US" sz="1200" dirty="0">
                <a:solidFill>
                  <a:srgbClr val="1F2933"/>
                </a:solidFill>
                <a:latin typeface="Calibri" pitchFamily="34" charset="0"/>
                <a:ea typeface="Calibri" pitchFamily="34" charset="-122"/>
                <a:cs typeface="Calibri" pitchFamily="34" charset="-120"/>
              </a:rPr>
              <a:t>menerima &amp; menyebar informasi</a:t>
            </a:r>
            <a:endParaRPr lang="en-US" sz="1200" dirty="0"/>
          </a:p>
          <a:p>
            <a:pPr indent="0" marL="0">
              <a:spcAft>
                <a:spcPts val="400"/>
              </a:spcAft>
              <a:buNone/>
            </a:pPr>
            <a:r>
              <a:rPr lang="en-US" sz="1200" b="1" dirty="0">
                <a:solidFill>
                  <a:srgbClr val="2A9D8F"/>
                </a:solidFill>
                <a:latin typeface="Calibri" pitchFamily="34" charset="0"/>
                <a:ea typeface="Calibri" pitchFamily="34" charset="-122"/>
                <a:cs typeface="Calibri" pitchFamily="34" charset="-120"/>
              </a:rPr>
              <a:t>Decisional  </a:t>
            </a:r>
            <a:pPr indent="0" marL="0">
              <a:spcAft>
                <a:spcPts val="400"/>
              </a:spcAft>
              <a:buNone/>
            </a:pPr>
            <a:r>
              <a:rPr lang="en-US" sz="1200" dirty="0">
                <a:solidFill>
                  <a:srgbClr val="1F2933"/>
                </a:solidFill>
                <a:latin typeface="Calibri" pitchFamily="34" charset="0"/>
                <a:ea typeface="Calibri" pitchFamily="34" charset="-122"/>
                <a:cs typeface="Calibri" pitchFamily="34" charset="-120"/>
              </a:rPr>
              <a:t>mengambil keputusan</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2 · INTI MANAJEMEN</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Empat Fungsi Manajemen (POAC)</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8</a:t>
            </a:r>
            <a:endParaRPr lang="en-US" sz="900" dirty="0"/>
          </a:p>
        </p:txBody>
      </p:sp>
      <p:sp>
        <p:nvSpPr>
          <p:cNvPr id="6" name="Shape 4"/>
          <p:cNvSpPr/>
          <p:nvPr/>
        </p:nvSpPr>
        <p:spPr>
          <a:xfrm>
            <a:off x="2057400" y="2331720"/>
            <a:ext cx="1371600" cy="1371600"/>
          </a:xfrm>
          <a:prstGeom prst="ellipse">
            <a:avLst/>
          </a:prstGeom>
          <a:solidFill>
            <a:srgbClr val="F2A541"/>
          </a:solidFill>
          <a:ln/>
        </p:spPr>
      </p:sp>
      <p:sp>
        <p:nvSpPr>
          <p:cNvPr id="7" name="Text 5"/>
          <p:cNvSpPr txBox="1"/>
          <p:nvPr/>
        </p:nvSpPr>
        <p:spPr>
          <a:xfrm>
            <a:off x="2148840" y="2331720"/>
            <a:ext cx="1188720" cy="1371600"/>
          </a:xfrm>
          <a:prstGeom prst="rect">
            <a:avLst/>
          </a:prstGeom>
          <a:noFill/>
          <a:ln/>
        </p:spPr>
        <p:txBody>
          <a:bodyPr wrap="square" lIns="0" tIns="0" rIns="0" bIns="0" rtlCol="0" anchor="ctr"/>
          <a:lstStyle/>
          <a:p>
            <a:pPr algn="ctr" indent="0" marL="0">
              <a:buNone/>
            </a:pPr>
            <a:r>
              <a:rPr lang="en-US" sz="1200" b="1" dirty="0">
                <a:solidFill>
                  <a:srgbClr val="0B3C5D"/>
                </a:solidFill>
                <a:latin typeface="Calibri" pitchFamily="34" charset="0"/>
                <a:ea typeface="Calibri" pitchFamily="34" charset="-122"/>
                <a:cs typeface="Calibri" pitchFamily="34" charset="-120"/>
              </a:rPr>
              <a:t>Tujuan organisasi</a:t>
            </a:r>
            <a:endParaRPr lang="en-US" sz="1200" dirty="0"/>
          </a:p>
        </p:txBody>
      </p:sp>
      <p:sp>
        <p:nvSpPr>
          <p:cNvPr id="8" name="Text 6"/>
          <p:cNvSpPr txBox="1"/>
          <p:nvPr/>
        </p:nvSpPr>
        <p:spPr>
          <a:xfrm>
            <a:off x="1965960" y="1280160"/>
            <a:ext cx="1463040" cy="594360"/>
          </a:xfrm>
          <a:prstGeom prst="roundRect">
            <a:avLst>
              <a:gd name="adj" fmla="val 12308"/>
            </a:avLst>
          </a:prstGeom>
          <a:solidFill>
            <a:srgbClr val="0B3C5D"/>
          </a:solidFill>
          <a:ln/>
        </p:spPr>
        <p:txBody>
          <a:bodyPr wrap="square" lIns="38100" tIns="38100" rIns="38100" bIns="381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Planning</a:t>
            </a:r>
            <a:endParaRPr lang="en-US" sz="1400" dirty="0"/>
          </a:p>
        </p:txBody>
      </p:sp>
      <p:sp>
        <p:nvSpPr>
          <p:cNvPr id="9" name="Text 7"/>
          <p:cNvSpPr txBox="1"/>
          <p:nvPr/>
        </p:nvSpPr>
        <p:spPr>
          <a:xfrm>
            <a:off x="3611880" y="2679192"/>
            <a:ext cx="1463040" cy="594360"/>
          </a:xfrm>
          <a:prstGeom prst="roundRect">
            <a:avLst>
              <a:gd name="adj" fmla="val 12308"/>
            </a:avLst>
          </a:prstGeom>
          <a:solidFill>
            <a:srgbClr val="1D6A96"/>
          </a:solidFill>
          <a:ln/>
        </p:spPr>
        <p:txBody>
          <a:bodyPr wrap="square" lIns="38100" tIns="38100" rIns="38100" bIns="381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Organizing</a:t>
            </a:r>
            <a:endParaRPr lang="en-US" sz="1400" dirty="0"/>
          </a:p>
        </p:txBody>
      </p:sp>
      <p:sp>
        <p:nvSpPr>
          <p:cNvPr id="10" name="Text 8"/>
          <p:cNvSpPr txBox="1"/>
          <p:nvPr/>
        </p:nvSpPr>
        <p:spPr>
          <a:xfrm>
            <a:off x="1965960" y="4069080"/>
            <a:ext cx="1463040" cy="594360"/>
          </a:xfrm>
          <a:prstGeom prst="roundRect">
            <a:avLst>
              <a:gd name="adj" fmla="val 12308"/>
            </a:avLst>
          </a:prstGeom>
          <a:solidFill>
            <a:srgbClr val="2A9D8F"/>
          </a:solidFill>
          <a:ln/>
        </p:spPr>
        <p:txBody>
          <a:bodyPr wrap="square" lIns="38100" tIns="38100" rIns="38100" bIns="381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Actuating</a:t>
            </a:r>
            <a:endParaRPr lang="en-US" sz="1400" dirty="0"/>
          </a:p>
        </p:txBody>
      </p:sp>
      <p:sp>
        <p:nvSpPr>
          <p:cNvPr id="11" name="Text 9"/>
          <p:cNvSpPr txBox="1"/>
          <p:nvPr/>
        </p:nvSpPr>
        <p:spPr>
          <a:xfrm>
            <a:off x="457200" y="2679192"/>
            <a:ext cx="1463040" cy="594360"/>
          </a:xfrm>
          <a:prstGeom prst="roundRect">
            <a:avLst>
              <a:gd name="adj" fmla="val 12308"/>
            </a:avLst>
          </a:prstGeom>
          <a:solidFill>
            <a:srgbClr val="14527A"/>
          </a:solidFill>
          <a:ln/>
        </p:spPr>
        <p:txBody>
          <a:bodyPr wrap="square" lIns="38100" tIns="38100" rIns="38100" bIns="381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Controlling</a:t>
            </a:r>
            <a:endParaRPr lang="en-US" sz="1400" dirty="0"/>
          </a:p>
        </p:txBody>
      </p:sp>
      <p:sp>
        <p:nvSpPr>
          <p:cNvPr id="12" name="Shape 10"/>
          <p:cNvSpPr/>
          <p:nvPr/>
        </p:nvSpPr>
        <p:spPr>
          <a:xfrm>
            <a:off x="3429000" y="1577340"/>
            <a:ext cx="868680" cy="1101852"/>
          </a:xfrm>
          <a:prstGeom prst="line">
            <a:avLst/>
          </a:prstGeom>
          <a:noFill/>
          <a:ln w="25400">
            <a:solidFill>
              <a:srgbClr val="5B6B79"/>
            </a:solidFill>
            <a:prstDash val="solid"/>
            <a:tailEnd type="triangle"/>
          </a:ln>
        </p:spPr>
      </p:sp>
      <p:sp>
        <p:nvSpPr>
          <p:cNvPr id="13" name="Shape 11"/>
          <p:cNvSpPr/>
          <p:nvPr/>
        </p:nvSpPr>
        <p:spPr>
          <a:xfrm flipH="1">
            <a:off x="3429000" y="3273552"/>
            <a:ext cx="868680" cy="1092708"/>
          </a:xfrm>
          <a:prstGeom prst="line">
            <a:avLst/>
          </a:prstGeom>
          <a:noFill/>
          <a:ln w="25400">
            <a:solidFill>
              <a:srgbClr val="5B6B79"/>
            </a:solidFill>
            <a:prstDash val="solid"/>
            <a:tailEnd type="triangle"/>
          </a:ln>
        </p:spPr>
      </p:sp>
      <p:sp>
        <p:nvSpPr>
          <p:cNvPr id="14" name="Shape 12"/>
          <p:cNvSpPr/>
          <p:nvPr/>
        </p:nvSpPr>
        <p:spPr>
          <a:xfrm flipH="1" flipV="1">
            <a:off x="1188720" y="3273552"/>
            <a:ext cx="777240" cy="1092708"/>
          </a:xfrm>
          <a:prstGeom prst="line">
            <a:avLst/>
          </a:prstGeom>
          <a:noFill/>
          <a:ln w="25400">
            <a:solidFill>
              <a:srgbClr val="5B6B79"/>
            </a:solidFill>
            <a:prstDash val="solid"/>
            <a:tailEnd type="triangle"/>
          </a:ln>
        </p:spPr>
      </p:sp>
      <p:sp>
        <p:nvSpPr>
          <p:cNvPr id="15" name="Shape 13"/>
          <p:cNvSpPr/>
          <p:nvPr/>
        </p:nvSpPr>
        <p:spPr>
          <a:xfrm flipV="1">
            <a:off x="1188720" y="1577340"/>
            <a:ext cx="777240" cy="1101852"/>
          </a:xfrm>
          <a:prstGeom prst="line">
            <a:avLst/>
          </a:prstGeom>
          <a:noFill/>
          <a:ln w="25400">
            <a:solidFill>
              <a:srgbClr val="5B6B79"/>
            </a:solidFill>
            <a:prstDash val="solid"/>
            <a:tailEnd type="triangle"/>
          </a:ln>
        </p:spPr>
      </p:sp>
      <p:sp>
        <p:nvSpPr>
          <p:cNvPr id="16" name="Shape 14"/>
          <p:cNvSpPr/>
          <p:nvPr/>
        </p:nvSpPr>
        <p:spPr>
          <a:xfrm>
            <a:off x="5440680" y="1380744"/>
            <a:ext cx="502920" cy="502920"/>
          </a:xfrm>
          <a:prstGeom prst="ellipse">
            <a:avLst/>
          </a:prstGeom>
          <a:solidFill>
            <a:srgbClr val="0B3C5D"/>
          </a:solidFill>
          <a:ln/>
        </p:spPr>
      </p:sp>
      <p:sp>
        <p:nvSpPr>
          <p:cNvPr id="17" name="Text 15"/>
          <p:cNvSpPr txBox="1"/>
          <p:nvPr/>
        </p:nvSpPr>
        <p:spPr>
          <a:xfrm>
            <a:off x="5440680" y="1380744"/>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P</a:t>
            </a:r>
            <a:endParaRPr lang="en-US" sz="1800" dirty="0"/>
          </a:p>
        </p:txBody>
      </p:sp>
      <p:sp>
        <p:nvSpPr>
          <p:cNvPr id="18" name="Text 16"/>
          <p:cNvSpPr txBox="1"/>
          <p:nvPr/>
        </p:nvSpPr>
        <p:spPr>
          <a:xfrm>
            <a:off x="6126480" y="1325880"/>
            <a:ext cx="25603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Perencanaan</a:t>
            </a:r>
            <a:endParaRPr lang="en-US" sz="1400" dirty="0"/>
          </a:p>
        </p:txBody>
      </p:sp>
      <p:sp>
        <p:nvSpPr>
          <p:cNvPr id="19" name="Text 17"/>
          <p:cNvSpPr txBox="1"/>
          <p:nvPr/>
        </p:nvSpPr>
        <p:spPr>
          <a:xfrm>
            <a:off x="6126480" y="1600200"/>
            <a:ext cx="2560320" cy="45720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menentukan pola tindakan untuk mencapai tujuan</a:t>
            </a:r>
            <a:endParaRPr lang="en-US" sz="1150" dirty="0"/>
          </a:p>
        </p:txBody>
      </p:sp>
      <p:sp>
        <p:nvSpPr>
          <p:cNvPr id="20" name="Shape 18"/>
          <p:cNvSpPr/>
          <p:nvPr/>
        </p:nvSpPr>
        <p:spPr>
          <a:xfrm>
            <a:off x="5440680" y="2203704"/>
            <a:ext cx="502920" cy="502920"/>
          </a:xfrm>
          <a:prstGeom prst="ellipse">
            <a:avLst/>
          </a:prstGeom>
          <a:solidFill>
            <a:srgbClr val="1D6A96"/>
          </a:solidFill>
          <a:ln/>
        </p:spPr>
      </p:sp>
      <p:sp>
        <p:nvSpPr>
          <p:cNvPr id="21" name="Text 19"/>
          <p:cNvSpPr txBox="1"/>
          <p:nvPr/>
        </p:nvSpPr>
        <p:spPr>
          <a:xfrm>
            <a:off x="5440680" y="2203704"/>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O</a:t>
            </a:r>
            <a:endParaRPr lang="en-US" sz="1800" dirty="0"/>
          </a:p>
        </p:txBody>
      </p:sp>
      <p:sp>
        <p:nvSpPr>
          <p:cNvPr id="22" name="Text 20"/>
          <p:cNvSpPr txBox="1"/>
          <p:nvPr/>
        </p:nvSpPr>
        <p:spPr>
          <a:xfrm>
            <a:off x="6126480" y="2148840"/>
            <a:ext cx="25603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Pengorganisasian</a:t>
            </a:r>
            <a:endParaRPr lang="en-US" sz="1400" dirty="0"/>
          </a:p>
        </p:txBody>
      </p:sp>
      <p:sp>
        <p:nvSpPr>
          <p:cNvPr id="23" name="Text 21"/>
          <p:cNvSpPr txBox="1"/>
          <p:nvPr/>
        </p:nvSpPr>
        <p:spPr>
          <a:xfrm>
            <a:off x="6126480" y="2423160"/>
            <a:ext cx="2560320" cy="45720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menyelaraskan sumber daya manusia, fisik, dan keuangan</a:t>
            </a:r>
            <a:endParaRPr lang="en-US" sz="1150" dirty="0"/>
          </a:p>
        </p:txBody>
      </p:sp>
      <p:sp>
        <p:nvSpPr>
          <p:cNvPr id="24" name="Shape 22"/>
          <p:cNvSpPr/>
          <p:nvPr/>
        </p:nvSpPr>
        <p:spPr>
          <a:xfrm>
            <a:off x="5440680" y="3026664"/>
            <a:ext cx="502920" cy="502920"/>
          </a:xfrm>
          <a:prstGeom prst="ellipse">
            <a:avLst/>
          </a:prstGeom>
          <a:solidFill>
            <a:srgbClr val="2A9D8F"/>
          </a:solidFill>
          <a:ln/>
        </p:spPr>
      </p:sp>
      <p:sp>
        <p:nvSpPr>
          <p:cNvPr id="25" name="Text 23"/>
          <p:cNvSpPr txBox="1"/>
          <p:nvPr/>
        </p:nvSpPr>
        <p:spPr>
          <a:xfrm>
            <a:off x="5440680" y="3026664"/>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a:t>
            </a:r>
            <a:endParaRPr lang="en-US" sz="1800" dirty="0"/>
          </a:p>
        </p:txBody>
      </p:sp>
      <p:sp>
        <p:nvSpPr>
          <p:cNvPr id="26" name="Text 24"/>
          <p:cNvSpPr txBox="1"/>
          <p:nvPr/>
        </p:nvSpPr>
        <p:spPr>
          <a:xfrm>
            <a:off x="6126480" y="2971800"/>
            <a:ext cx="25603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Pengarahan</a:t>
            </a:r>
            <a:endParaRPr lang="en-US" sz="1400" dirty="0"/>
          </a:p>
        </p:txBody>
      </p:sp>
      <p:sp>
        <p:nvSpPr>
          <p:cNvPr id="27" name="Text 25"/>
          <p:cNvSpPr txBox="1"/>
          <p:nvPr/>
        </p:nvSpPr>
        <p:spPr>
          <a:xfrm>
            <a:off x="6126480" y="3246120"/>
            <a:ext cx="2560320" cy="45720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memimpin, memotivasi, dan mengarahkan pelaksana</a:t>
            </a:r>
            <a:endParaRPr lang="en-US" sz="1150" dirty="0"/>
          </a:p>
        </p:txBody>
      </p:sp>
      <p:sp>
        <p:nvSpPr>
          <p:cNvPr id="28" name="Shape 26"/>
          <p:cNvSpPr/>
          <p:nvPr/>
        </p:nvSpPr>
        <p:spPr>
          <a:xfrm>
            <a:off x="5440680" y="3849624"/>
            <a:ext cx="502920" cy="502920"/>
          </a:xfrm>
          <a:prstGeom prst="ellipse">
            <a:avLst/>
          </a:prstGeom>
          <a:solidFill>
            <a:srgbClr val="14527A"/>
          </a:solidFill>
          <a:ln/>
        </p:spPr>
      </p:sp>
      <p:sp>
        <p:nvSpPr>
          <p:cNvPr id="29" name="Text 27"/>
          <p:cNvSpPr txBox="1"/>
          <p:nvPr/>
        </p:nvSpPr>
        <p:spPr>
          <a:xfrm>
            <a:off x="5440680" y="3849624"/>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30" name="Text 28"/>
          <p:cNvSpPr txBox="1"/>
          <p:nvPr/>
        </p:nvSpPr>
        <p:spPr>
          <a:xfrm>
            <a:off x="6126480" y="3794760"/>
            <a:ext cx="25603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Pengendalian</a:t>
            </a:r>
            <a:endParaRPr lang="en-US" sz="1400" dirty="0"/>
          </a:p>
        </p:txBody>
      </p:sp>
      <p:sp>
        <p:nvSpPr>
          <p:cNvPr id="31" name="Text 29"/>
          <p:cNvSpPr txBox="1"/>
          <p:nvPr/>
        </p:nvSpPr>
        <p:spPr>
          <a:xfrm>
            <a:off x="6126480" y="4069080"/>
            <a:ext cx="2560320" cy="45720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memantau, mengevaluasi, lalu mengoreksi</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2 · INTI MANAJEMEN</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Struktur Organisasi dan Wewenang</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9</a:t>
            </a:r>
            <a:endParaRPr lang="en-US" sz="900" dirty="0"/>
          </a:p>
        </p:txBody>
      </p:sp>
      <p:sp>
        <p:nvSpPr>
          <p:cNvPr id="6" name="Shape 4"/>
          <p:cNvSpPr/>
          <p:nvPr/>
        </p:nvSpPr>
        <p:spPr>
          <a:xfrm>
            <a:off x="457200" y="1280160"/>
            <a:ext cx="2560320" cy="2880360"/>
          </a:xfrm>
          <a:prstGeom prst="roundRect">
            <a:avLst>
              <a:gd name="adj" fmla="val 2857"/>
            </a:avLst>
          </a:prstGeom>
          <a:solidFill>
            <a:srgbClr val="EEF3F7"/>
          </a:solidFill>
          <a:ln/>
        </p:spPr>
      </p:sp>
      <p:sp>
        <p:nvSpPr>
          <p:cNvPr id="7" name="Text 5"/>
          <p:cNvSpPr txBox="1"/>
          <p:nvPr/>
        </p:nvSpPr>
        <p:spPr>
          <a:xfrm>
            <a:off x="640080" y="1389888"/>
            <a:ext cx="219456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Lini / komando</a:t>
            </a:r>
            <a:endParaRPr lang="en-US" sz="1500" dirty="0"/>
          </a:p>
        </p:txBody>
      </p:sp>
      <p:sp>
        <p:nvSpPr>
          <p:cNvPr id="8" name="Shape 6"/>
          <p:cNvSpPr/>
          <p:nvPr/>
        </p:nvSpPr>
        <p:spPr>
          <a:xfrm>
            <a:off x="3291840" y="1280160"/>
            <a:ext cx="2560320" cy="2880360"/>
          </a:xfrm>
          <a:prstGeom prst="roundRect">
            <a:avLst>
              <a:gd name="adj" fmla="val 2857"/>
            </a:avLst>
          </a:prstGeom>
          <a:solidFill>
            <a:srgbClr val="EEF3F7"/>
          </a:solidFill>
          <a:ln/>
        </p:spPr>
      </p:sp>
      <p:sp>
        <p:nvSpPr>
          <p:cNvPr id="9" name="Text 7"/>
          <p:cNvSpPr txBox="1"/>
          <p:nvPr/>
        </p:nvSpPr>
        <p:spPr>
          <a:xfrm>
            <a:off x="3474720" y="1389888"/>
            <a:ext cx="219456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Fungsional</a:t>
            </a:r>
            <a:endParaRPr lang="en-US" sz="1500" dirty="0"/>
          </a:p>
        </p:txBody>
      </p:sp>
      <p:sp>
        <p:nvSpPr>
          <p:cNvPr id="10" name="Shape 8"/>
          <p:cNvSpPr/>
          <p:nvPr/>
        </p:nvSpPr>
        <p:spPr>
          <a:xfrm>
            <a:off x="6126480" y="1280160"/>
            <a:ext cx="2560320" cy="2880360"/>
          </a:xfrm>
          <a:prstGeom prst="roundRect">
            <a:avLst>
              <a:gd name="adj" fmla="val 2857"/>
            </a:avLst>
          </a:prstGeom>
          <a:solidFill>
            <a:srgbClr val="EEF3F7"/>
          </a:solidFill>
          <a:ln/>
        </p:spPr>
      </p:sp>
      <p:sp>
        <p:nvSpPr>
          <p:cNvPr id="11" name="Text 9"/>
          <p:cNvSpPr txBox="1"/>
          <p:nvPr/>
        </p:nvSpPr>
        <p:spPr>
          <a:xfrm>
            <a:off x="6309360" y="1389888"/>
            <a:ext cx="219456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Matriks</a:t>
            </a:r>
            <a:endParaRPr lang="en-US" sz="1500" dirty="0"/>
          </a:p>
        </p:txBody>
      </p:sp>
      <p:sp>
        <p:nvSpPr>
          <p:cNvPr id="12" name="Text 10"/>
          <p:cNvSpPr txBox="1"/>
          <p:nvPr/>
        </p:nvSpPr>
        <p:spPr>
          <a:xfrm>
            <a:off x="1280160" y="1783080"/>
            <a:ext cx="914400" cy="256032"/>
          </a:xfrm>
          <a:prstGeom prst="roundRect">
            <a:avLst>
              <a:gd name="adj" fmla="val 28571"/>
            </a:avLst>
          </a:prstGeom>
          <a:solidFill>
            <a:srgbClr val="0B3C5D"/>
          </a:solidFill>
          <a:ln/>
        </p:spPr>
        <p:txBody>
          <a:bodyPr wrap="square" lIns="38100" tIns="38100" rIns="38100" bIns="3810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Pimpinan</a:t>
            </a:r>
            <a:endParaRPr lang="en-US" sz="900" dirty="0"/>
          </a:p>
        </p:txBody>
      </p:sp>
      <p:sp>
        <p:nvSpPr>
          <p:cNvPr id="13" name="Text 11"/>
          <p:cNvSpPr txBox="1"/>
          <p:nvPr/>
        </p:nvSpPr>
        <p:spPr>
          <a:xfrm>
            <a:off x="1280160" y="2194560"/>
            <a:ext cx="914400" cy="256032"/>
          </a:xfrm>
          <a:prstGeom prst="roundRect">
            <a:avLst>
              <a:gd name="adj" fmla="val 28571"/>
            </a:avLst>
          </a:prstGeom>
          <a:solidFill>
            <a:srgbClr val="1D6A96"/>
          </a:solidFill>
          <a:ln/>
        </p:spPr>
        <p:txBody>
          <a:bodyPr wrap="square" lIns="38100" tIns="38100" rIns="38100" bIns="3810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Manajer</a:t>
            </a:r>
            <a:endParaRPr lang="en-US" sz="900" dirty="0"/>
          </a:p>
        </p:txBody>
      </p:sp>
      <p:sp>
        <p:nvSpPr>
          <p:cNvPr id="14" name="Text 12"/>
          <p:cNvSpPr txBox="1"/>
          <p:nvPr/>
        </p:nvSpPr>
        <p:spPr>
          <a:xfrm>
            <a:off x="1280160" y="2606040"/>
            <a:ext cx="914400" cy="256032"/>
          </a:xfrm>
          <a:prstGeom prst="roundRect">
            <a:avLst>
              <a:gd name="adj" fmla="val 28571"/>
            </a:avLst>
          </a:prstGeom>
          <a:solidFill>
            <a:srgbClr val="2A9D8F"/>
          </a:solidFill>
          <a:ln/>
        </p:spPr>
        <p:txBody>
          <a:bodyPr wrap="square" lIns="38100" tIns="38100" rIns="38100" bIns="3810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Pelaksana</a:t>
            </a:r>
            <a:endParaRPr lang="en-US" sz="900" dirty="0"/>
          </a:p>
        </p:txBody>
      </p:sp>
      <p:sp>
        <p:nvSpPr>
          <p:cNvPr id="15" name="Shape 13"/>
          <p:cNvSpPr/>
          <p:nvPr/>
        </p:nvSpPr>
        <p:spPr>
          <a:xfrm>
            <a:off x="1737360" y="2039112"/>
            <a:ext cx="0" cy="155448"/>
          </a:xfrm>
          <a:prstGeom prst="line">
            <a:avLst/>
          </a:prstGeom>
          <a:noFill/>
          <a:ln w="15875">
            <a:solidFill>
              <a:srgbClr val="5B6B79"/>
            </a:solidFill>
            <a:prstDash val="solid"/>
          </a:ln>
        </p:spPr>
      </p:sp>
      <p:sp>
        <p:nvSpPr>
          <p:cNvPr id="16" name="Shape 14"/>
          <p:cNvSpPr/>
          <p:nvPr/>
        </p:nvSpPr>
        <p:spPr>
          <a:xfrm>
            <a:off x="1737360" y="2450592"/>
            <a:ext cx="0" cy="155448"/>
          </a:xfrm>
          <a:prstGeom prst="line">
            <a:avLst/>
          </a:prstGeom>
          <a:noFill/>
          <a:ln w="15875">
            <a:solidFill>
              <a:srgbClr val="5B6B79"/>
            </a:solidFill>
            <a:prstDash val="solid"/>
          </a:ln>
        </p:spPr>
      </p:sp>
      <p:sp>
        <p:nvSpPr>
          <p:cNvPr id="17" name="Text 15"/>
          <p:cNvSpPr txBox="1"/>
          <p:nvPr/>
        </p:nvSpPr>
        <p:spPr>
          <a:xfrm>
            <a:off x="4091940" y="1783080"/>
            <a:ext cx="914400" cy="256032"/>
          </a:xfrm>
          <a:prstGeom prst="roundRect">
            <a:avLst>
              <a:gd name="adj" fmla="val 28571"/>
            </a:avLst>
          </a:prstGeom>
          <a:solidFill>
            <a:srgbClr val="0B3C5D"/>
          </a:solidFill>
          <a:ln/>
        </p:spPr>
        <p:txBody>
          <a:bodyPr wrap="square" lIns="38100" tIns="38100" rIns="38100" bIns="3810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Pimpinan</a:t>
            </a:r>
            <a:endParaRPr lang="en-US" sz="900" dirty="0"/>
          </a:p>
        </p:txBody>
      </p:sp>
      <p:sp>
        <p:nvSpPr>
          <p:cNvPr id="18" name="Shape 16"/>
          <p:cNvSpPr/>
          <p:nvPr/>
        </p:nvSpPr>
        <p:spPr>
          <a:xfrm>
            <a:off x="4549140" y="2039112"/>
            <a:ext cx="0" cy="201168"/>
          </a:xfrm>
          <a:prstGeom prst="line">
            <a:avLst/>
          </a:prstGeom>
          <a:noFill/>
          <a:ln w="15875">
            <a:solidFill>
              <a:srgbClr val="5B6B79"/>
            </a:solidFill>
            <a:prstDash val="solid"/>
          </a:ln>
        </p:spPr>
      </p:sp>
      <p:sp>
        <p:nvSpPr>
          <p:cNvPr id="19" name="Shape 17"/>
          <p:cNvSpPr/>
          <p:nvPr/>
        </p:nvSpPr>
        <p:spPr>
          <a:xfrm>
            <a:off x="3817620" y="2240280"/>
            <a:ext cx="1463040" cy="0"/>
          </a:xfrm>
          <a:prstGeom prst="line">
            <a:avLst/>
          </a:prstGeom>
          <a:noFill/>
          <a:ln w="15875">
            <a:solidFill>
              <a:srgbClr val="5B6B79"/>
            </a:solidFill>
            <a:prstDash val="solid"/>
          </a:ln>
        </p:spPr>
      </p:sp>
      <p:sp>
        <p:nvSpPr>
          <p:cNvPr id="20" name="Shape 18"/>
          <p:cNvSpPr/>
          <p:nvPr/>
        </p:nvSpPr>
        <p:spPr>
          <a:xfrm>
            <a:off x="3817620" y="2240280"/>
            <a:ext cx="0" cy="182880"/>
          </a:xfrm>
          <a:prstGeom prst="line">
            <a:avLst/>
          </a:prstGeom>
          <a:noFill/>
          <a:ln w="15875">
            <a:solidFill>
              <a:srgbClr val="5B6B79"/>
            </a:solidFill>
            <a:prstDash val="solid"/>
          </a:ln>
        </p:spPr>
      </p:sp>
      <p:sp>
        <p:nvSpPr>
          <p:cNvPr id="21" name="Text 19"/>
          <p:cNvSpPr txBox="1"/>
          <p:nvPr/>
        </p:nvSpPr>
        <p:spPr>
          <a:xfrm>
            <a:off x="3474720" y="2423160"/>
            <a:ext cx="685800" cy="274320"/>
          </a:xfrm>
          <a:prstGeom prst="roundRect">
            <a:avLst>
              <a:gd name="adj" fmla="val 26667"/>
            </a:avLst>
          </a:prstGeom>
          <a:solidFill>
            <a:srgbClr val="1D6A96"/>
          </a:solidFill>
          <a:ln/>
        </p:spPr>
        <p:txBody>
          <a:bodyPr wrap="square" lIns="12700" tIns="12700" rIns="12700" bIns="12700"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Produksi</a:t>
            </a:r>
            <a:endParaRPr lang="en-US" sz="850" dirty="0"/>
          </a:p>
        </p:txBody>
      </p:sp>
      <p:sp>
        <p:nvSpPr>
          <p:cNvPr id="22" name="Shape 20"/>
          <p:cNvSpPr/>
          <p:nvPr/>
        </p:nvSpPr>
        <p:spPr>
          <a:xfrm>
            <a:off x="4549140" y="2240280"/>
            <a:ext cx="0" cy="182880"/>
          </a:xfrm>
          <a:prstGeom prst="line">
            <a:avLst/>
          </a:prstGeom>
          <a:noFill/>
          <a:ln w="15875">
            <a:solidFill>
              <a:srgbClr val="5B6B79"/>
            </a:solidFill>
            <a:prstDash val="solid"/>
          </a:ln>
        </p:spPr>
      </p:sp>
      <p:sp>
        <p:nvSpPr>
          <p:cNvPr id="23" name="Text 21"/>
          <p:cNvSpPr txBox="1"/>
          <p:nvPr/>
        </p:nvSpPr>
        <p:spPr>
          <a:xfrm>
            <a:off x="4206240" y="2423160"/>
            <a:ext cx="685800" cy="274320"/>
          </a:xfrm>
          <a:prstGeom prst="roundRect">
            <a:avLst>
              <a:gd name="adj" fmla="val 26667"/>
            </a:avLst>
          </a:prstGeom>
          <a:solidFill>
            <a:srgbClr val="2A9D8F"/>
          </a:solidFill>
          <a:ln/>
        </p:spPr>
        <p:txBody>
          <a:bodyPr wrap="square" lIns="12700" tIns="12700" rIns="12700" bIns="12700"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Pemasaran</a:t>
            </a:r>
            <a:endParaRPr lang="en-US" sz="850" dirty="0"/>
          </a:p>
        </p:txBody>
      </p:sp>
      <p:sp>
        <p:nvSpPr>
          <p:cNvPr id="24" name="Shape 22"/>
          <p:cNvSpPr/>
          <p:nvPr/>
        </p:nvSpPr>
        <p:spPr>
          <a:xfrm>
            <a:off x="5280660" y="2240280"/>
            <a:ext cx="0" cy="182880"/>
          </a:xfrm>
          <a:prstGeom prst="line">
            <a:avLst/>
          </a:prstGeom>
          <a:noFill/>
          <a:ln w="15875">
            <a:solidFill>
              <a:srgbClr val="5B6B79"/>
            </a:solidFill>
            <a:prstDash val="solid"/>
          </a:ln>
        </p:spPr>
      </p:sp>
      <p:sp>
        <p:nvSpPr>
          <p:cNvPr id="25" name="Text 23"/>
          <p:cNvSpPr txBox="1"/>
          <p:nvPr/>
        </p:nvSpPr>
        <p:spPr>
          <a:xfrm>
            <a:off x="4937760" y="2423160"/>
            <a:ext cx="685800" cy="274320"/>
          </a:xfrm>
          <a:prstGeom prst="roundRect">
            <a:avLst>
              <a:gd name="adj" fmla="val 26667"/>
            </a:avLst>
          </a:prstGeom>
          <a:solidFill>
            <a:srgbClr val="14527A"/>
          </a:solidFill>
          <a:ln/>
        </p:spPr>
        <p:txBody>
          <a:bodyPr wrap="square" lIns="12700" tIns="12700" rIns="12700" bIns="12700" rtlCol="0" anchor="ctr"/>
          <a:lstStyle/>
          <a:p>
            <a:pPr algn="ctr" indent="0" marL="0">
              <a:buNone/>
            </a:pPr>
            <a:r>
              <a:rPr lang="en-US" sz="850" dirty="0">
                <a:solidFill>
                  <a:srgbClr val="FFFFFF"/>
                </a:solidFill>
                <a:latin typeface="Calibri" pitchFamily="34" charset="0"/>
                <a:ea typeface="Calibri" pitchFamily="34" charset="-122"/>
                <a:cs typeface="Calibri" pitchFamily="34" charset="-120"/>
              </a:rPr>
              <a:t>Keuangan</a:t>
            </a:r>
            <a:endParaRPr lang="en-US" sz="850" dirty="0"/>
          </a:p>
        </p:txBody>
      </p:sp>
      <p:sp>
        <p:nvSpPr>
          <p:cNvPr id="26" name="Text 24"/>
          <p:cNvSpPr txBox="1"/>
          <p:nvPr/>
        </p:nvSpPr>
        <p:spPr>
          <a:xfrm>
            <a:off x="6812280" y="1755648"/>
            <a:ext cx="548640" cy="228600"/>
          </a:xfrm>
          <a:prstGeom prst="rect">
            <a:avLst/>
          </a:prstGeom>
          <a:noFill/>
          <a:ln/>
        </p:spPr>
        <p:txBody>
          <a:bodyPr wrap="square" lIns="0" tIns="0" rIns="0" bIns="0" rtlCol="0" anchor="t"/>
          <a:lstStyle/>
          <a:p>
            <a:pPr algn="ctr" indent="0" marL="0">
              <a:buNone/>
            </a:pPr>
            <a:r>
              <a:rPr lang="en-US" sz="800" b="1" dirty="0">
                <a:solidFill>
                  <a:srgbClr val="5B6B79"/>
                </a:solidFill>
                <a:latin typeface="Calibri" pitchFamily="34" charset="0"/>
                <a:ea typeface="Calibri" pitchFamily="34" charset="-122"/>
                <a:cs typeface="Calibri" pitchFamily="34" charset="-120"/>
              </a:rPr>
              <a:t>Produksi</a:t>
            </a:r>
            <a:endParaRPr lang="en-US" sz="800" dirty="0"/>
          </a:p>
        </p:txBody>
      </p:sp>
      <p:sp>
        <p:nvSpPr>
          <p:cNvPr id="27" name="Text 25"/>
          <p:cNvSpPr txBox="1"/>
          <p:nvPr/>
        </p:nvSpPr>
        <p:spPr>
          <a:xfrm>
            <a:off x="7388352" y="1755648"/>
            <a:ext cx="548640" cy="228600"/>
          </a:xfrm>
          <a:prstGeom prst="rect">
            <a:avLst/>
          </a:prstGeom>
          <a:noFill/>
          <a:ln/>
        </p:spPr>
        <p:txBody>
          <a:bodyPr wrap="square" lIns="0" tIns="0" rIns="0" bIns="0" rtlCol="0" anchor="t"/>
          <a:lstStyle/>
          <a:p>
            <a:pPr algn="ctr" indent="0" marL="0">
              <a:buNone/>
            </a:pPr>
            <a:r>
              <a:rPr lang="en-US" sz="800" b="1" dirty="0">
                <a:solidFill>
                  <a:srgbClr val="5B6B79"/>
                </a:solidFill>
                <a:latin typeface="Calibri" pitchFamily="34" charset="0"/>
                <a:ea typeface="Calibri" pitchFamily="34" charset="-122"/>
                <a:cs typeface="Calibri" pitchFamily="34" charset="-120"/>
              </a:rPr>
              <a:t>Pemasaran</a:t>
            </a:r>
            <a:endParaRPr lang="en-US" sz="800" dirty="0"/>
          </a:p>
        </p:txBody>
      </p:sp>
      <p:sp>
        <p:nvSpPr>
          <p:cNvPr id="28" name="Text 26"/>
          <p:cNvSpPr txBox="1"/>
          <p:nvPr/>
        </p:nvSpPr>
        <p:spPr>
          <a:xfrm>
            <a:off x="7964424" y="1755648"/>
            <a:ext cx="548640" cy="228600"/>
          </a:xfrm>
          <a:prstGeom prst="rect">
            <a:avLst/>
          </a:prstGeom>
          <a:noFill/>
          <a:ln/>
        </p:spPr>
        <p:txBody>
          <a:bodyPr wrap="square" lIns="0" tIns="0" rIns="0" bIns="0" rtlCol="0" anchor="t"/>
          <a:lstStyle/>
          <a:p>
            <a:pPr algn="ctr" indent="0" marL="0">
              <a:buNone/>
            </a:pPr>
            <a:r>
              <a:rPr lang="en-US" sz="800" b="1" dirty="0">
                <a:solidFill>
                  <a:srgbClr val="5B6B79"/>
                </a:solidFill>
                <a:latin typeface="Calibri" pitchFamily="34" charset="0"/>
                <a:ea typeface="Calibri" pitchFamily="34" charset="-122"/>
                <a:cs typeface="Calibri" pitchFamily="34" charset="-120"/>
              </a:rPr>
              <a:t>Keuangan</a:t>
            </a:r>
            <a:endParaRPr lang="en-US" sz="800" dirty="0"/>
          </a:p>
        </p:txBody>
      </p:sp>
      <p:sp>
        <p:nvSpPr>
          <p:cNvPr id="29" name="Text 27"/>
          <p:cNvSpPr txBox="1"/>
          <p:nvPr/>
        </p:nvSpPr>
        <p:spPr>
          <a:xfrm>
            <a:off x="6217920" y="2075688"/>
            <a:ext cx="566928" cy="347472"/>
          </a:xfrm>
          <a:prstGeom prst="rect">
            <a:avLst/>
          </a:prstGeom>
          <a:noFill/>
          <a:ln/>
        </p:spPr>
        <p:txBody>
          <a:bodyPr wrap="square" lIns="0" tIns="0" rIns="0" bIns="0" rtlCol="0" anchor="ctr"/>
          <a:lstStyle/>
          <a:p>
            <a:pPr indent="0" marL="0">
              <a:buNone/>
            </a:pPr>
            <a:r>
              <a:rPr lang="en-US" sz="850" b="1" dirty="0">
                <a:solidFill>
                  <a:srgbClr val="5B6B79"/>
                </a:solidFill>
                <a:latin typeface="Calibri" pitchFamily="34" charset="0"/>
                <a:ea typeface="Calibri" pitchFamily="34" charset="-122"/>
                <a:cs typeface="Calibri" pitchFamily="34" charset="-120"/>
              </a:rPr>
              <a:t>Proyek A</a:t>
            </a:r>
            <a:endParaRPr lang="en-US" sz="850" dirty="0"/>
          </a:p>
        </p:txBody>
      </p:sp>
      <p:sp>
        <p:nvSpPr>
          <p:cNvPr id="30" name="Text 28"/>
          <p:cNvSpPr txBox="1"/>
          <p:nvPr/>
        </p:nvSpPr>
        <p:spPr>
          <a:xfrm>
            <a:off x="6812280" y="2011680"/>
            <a:ext cx="548640" cy="365760"/>
          </a:xfrm>
          <a:prstGeom prst="roundRect">
            <a:avLst>
              <a:gd name="adj" fmla="val 20000"/>
            </a:avLst>
          </a:prstGeom>
          <a:solidFill>
            <a:srgbClr val="1D6A96"/>
          </a:solidFill>
          <a:ln/>
        </p:spPr>
        <p:txBody>
          <a:bodyPr wrap="square" lIns="38100" tIns="38100" rIns="38100" bIns="38100" rtlCol="0" anchor="ctr"/>
          <a:lstStyle/>
          <a:p>
            <a:pPr algn="ctr" indent="0" marL="0">
              <a:buNone/>
            </a:pPr>
            <a:endParaRPr lang="en-US" sz="1100" dirty="0"/>
          </a:p>
        </p:txBody>
      </p:sp>
      <p:sp>
        <p:nvSpPr>
          <p:cNvPr id="31" name="Text 29"/>
          <p:cNvSpPr txBox="1"/>
          <p:nvPr/>
        </p:nvSpPr>
        <p:spPr>
          <a:xfrm>
            <a:off x="7388352" y="2011680"/>
            <a:ext cx="548640" cy="365760"/>
          </a:xfrm>
          <a:prstGeom prst="roundRect">
            <a:avLst>
              <a:gd name="adj" fmla="val 20000"/>
            </a:avLst>
          </a:prstGeom>
          <a:solidFill>
            <a:srgbClr val="2A9D8F"/>
          </a:solidFill>
          <a:ln/>
        </p:spPr>
        <p:txBody>
          <a:bodyPr wrap="square" lIns="38100" tIns="38100" rIns="38100" bIns="38100" rtlCol="0" anchor="ctr"/>
          <a:lstStyle/>
          <a:p>
            <a:pPr algn="ctr" indent="0" marL="0">
              <a:buNone/>
            </a:pPr>
            <a:endParaRPr lang="en-US" sz="1100" dirty="0"/>
          </a:p>
        </p:txBody>
      </p:sp>
      <p:sp>
        <p:nvSpPr>
          <p:cNvPr id="32" name="Text 30"/>
          <p:cNvSpPr txBox="1"/>
          <p:nvPr/>
        </p:nvSpPr>
        <p:spPr>
          <a:xfrm>
            <a:off x="7964424" y="2011680"/>
            <a:ext cx="548640" cy="365760"/>
          </a:xfrm>
          <a:prstGeom prst="roundRect">
            <a:avLst>
              <a:gd name="adj" fmla="val 20000"/>
            </a:avLst>
          </a:prstGeom>
          <a:solidFill>
            <a:srgbClr val="1D6A96"/>
          </a:solidFill>
          <a:ln/>
        </p:spPr>
        <p:txBody>
          <a:bodyPr wrap="square" lIns="38100" tIns="38100" rIns="38100" bIns="38100" rtlCol="0" anchor="ctr"/>
          <a:lstStyle/>
          <a:p>
            <a:pPr algn="ctr" indent="0" marL="0">
              <a:buNone/>
            </a:pPr>
            <a:endParaRPr lang="en-US" sz="1100" dirty="0"/>
          </a:p>
        </p:txBody>
      </p:sp>
      <p:sp>
        <p:nvSpPr>
          <p:cNvPr id="33" name="Text 31"/>
          <p:cNvSpPr txBox="1"/>
          <p:nvPr/>
        </p:nvSpPr>
        <p:spPr>
          <a:xfrm>
            <a:off x="6217920" y="2487168"/>
            <a:ext cx="566928" cy="347472"/>
          </a:xfrm>
          <a:prstGeom prst="rect">
            <a:avLst/>
          </a:prstGeom>
          <a:noFill/>
          <a:ln/>
        </p:spPr>
        <p:txBody>
          <a:bodyPr wrap="square" lIns="0" tIns="0" rIns="0" bIns="0" rtlCol="0" anchor="ctr"/>
          <a:lstStyle/>
          <a:p>
            <a:pPr indent="0" marL="0">
              <a:buNone/>
            </a:pPr>
            <a:r>
              <a:rPr lang="en-US" sz="850" b="1" dirty="0">
                <a:solidFill>
                  <a:srgbClr val="5B6B79"/>
                </a:solidFill>
                <a:latin typeface="Calibri" pitchFamily="34" charset="0"/>
                <a:ea typeface="Calibri" pitchFamily="34" charset="-122"/>
                <a:cs typeface="Calibri" pitchFamily="34" charset="-120"/>
              </a:rPr>
              <a:t>Proyek B</a:t>
            </a:r>
            <a:endParaRPr lang="en-US" sz="850" dirty="0"/>
          </a:p>
        </p:txBody>
      </p:sp>
      <p:sp>
        <p:nvSpPr>
          <p:cNvPr id="34" name="Text 32"/>
          <p:cNvSpPr txBox="1"/>
          <p:nvPr/>
        </p:nvSpPr>
        <p:spPr>
          <a:xfrm>
            <a:off x="6812280" y="2423160"/>
            <a:ext cx="548640" cy="365760"/>
          </a:xfrm>
          <a:prstGeom prst="roundRect">
            <a:avLst>
              <a:gd name="adj" fmla="val 20000"/>
            </a:avLst>
          </a:prstGeom>
          <a:solidFill>
            <a:srgbClr val="2A9D8F"/>
          </a:solidFill>
          <a:ln/>
        </p:spPr>
        <p:txBody>
          <a:bodyPr wrap="square" lIns="38100" tIns="38100" rIns="38100" bIns="38100" rtlCol="0" anchor="ctr"/>
          <a:lstStyle/>
          <a:p>
            <a:pPr algn="ctr" indent="0" marL="0">
              <a:buNone/>
            </a:pPr>
            <a:endParaRPr lang="en-US" sz="1100" dirty="0"/>
          </a:p>
        </p:txBody>
      </p:sp>
      <p:sp>
        <p:nvSpPr>
          <p:cNvPr id="35" name="Text 33"/>
          <p:cNvSpPr txBox="1"/>
          <p:nvPr/>
        </p:nvSpPr>
        <p:spPr>
          <a:xfrm>
            <a:off x="7388352" y="2423160"/>
            <a:ext cx="548640" cy="365760"/>
          </a:xfrm>
          <a:prstGeom prst="roundRect">
            <a:avLst>
              <a:gd name="adj" fmla="val 20000"/>
            </a:avLst>
          </a:prstGeom>
          <a:solidFill>
            <a:srgbClr val="1D6A96"/>
          </a:solidFill>
          <a:ln/>
        </p:spPr>
        <p:txBody>
          <a:bodyPr wrap="square" lIns="38100" tIns="38100" rIns="38100" bIns="38100" rtlCol="0" anchor="ctr"/>
          <a:lstStyle/>
          <a:p>
            <a:pPr algn="ctr" indent="0" marL="0">
              <a:buNone/>
            </a:pPr>
            <a:endParaRPr lang="en-US" sz="1100" dirty="0"/>
          </a:p>
        </p:txBody>
      </p:sp>
      <p:sp>
        <p:nvSpPr>
          <p:cNvPr id="36" name="Text 34"/>
          <p:cNvSpPr txBox="1"/>
          <p:nvPr/>
        </p:nvSpPr>
        <p:spPr>
          <a:xfrm>
            <a:off x="7964424" y="2423160"/>
            <a:ext cx="548640" cy="365760"/>
          </a:xfrm>
          <a:prstGeom prst="roundRect">
            <a:avLst>
              <a:gd name="adj" fmla="val 20000"/>
            </a:avLst>
          </a:prstGeom>
          <a:solidFill>
            <a:srgbClr val="2A9D8F"/>
          </a:solidFill>
          <a:ln/>
        </p:spPr>
        <p:txBody>
          <a:bodyPr wrap="square" lIns="38100" tIns="38100" rIns="38100" bIns="38100" rtlCol="0" anchor="ctr"/>
          <a:lstStyle/>
          <a:p>
            <a:pPr algn="ctr" indent="0" marL="0">
              <a:buNone/>
            </a:pPr>
            <a:endParaRPr lang="en-US" sz="1100" dirty="0"/>
          </a:p>
        </p:txBody>
      </p:sp>
      <p:sp>
        <p:nvSpPr>
          <p:cNvPr id="37" name="Text 35"/>
          <p:cNvSpPr txBox="1"/>
          <p:nvPr/>
        </p:nvSpPr>
        <p:spPr>
          <a:xfrm>
            <a:off x="640080" y="3063240"/>
            <a:ext cx="2194560" cy="10515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Komando tunggal dari pucuk pimpinan. Sederhana dan keputusan cepat, tetapi solidaritas antarunit bisa lemah.</a:t>
            </a:r>
            <a:endParaRPr lang="en-US" sz="1150" dirty="0"/>
          </a:p>
        </p:txBody>
      </p:sp>
      <p:sp>
        <p:nvSpPr>
          <p:cNvPr id="38" name="Text 36"/>
          <p:cNvSpPr txBox="1"/>
          <p:nvPr/>
        </p:nvSpPr>
        <p:spPr>
          <a:xfrm>
            <a:off x="3474720" y="3063240"/>
            <a:ext cx="2194560" cy="10515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Dikelompokkan menurut fungsi kerja. Spesialisasi jelas, namun koordinasi lintas fungsi lebih sulit.</a:t>
            </a:r>
            <a:endParaRPr lang="en-US" sz="1150" dirty="0"/>
          </a:p>
        </p:txBody>
      </p:sp>
      <p:sp>
        <p:nvSpPr>
          <p:cNvPr id="39" name="Text 37"/>
          <p:cNvSpPr txBox="1"/>
          <p:nvPr/>
        </p:nvSpPr>
        <p:spPr>
          <a:xfrm>
            <a:off x="6309360" y="3063240"/>
            <a:ext cx="2194560" cy="10515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Anggota melapor ke dua atasan: manajer fungsi dan manajer proyek. Fleksibel, tetapi rawan tumpang tindih.</a:t>
            </a:r>
            <a:endParaRPr lang="en-US" sz="1150" dirty="0"/>
          </a:p>
        </p:txBody>
      </p:sp>
      <p:sp>
        <p:nvSpPr>
          <p:cNvPr id="40" name="Text 38"/>
          <p:cNvSpPr txBox="1"/>
          <p:nvPr/>
        </p:nvSpPr>
        <p:spPr>
          <a:xfrm>
            <a:off x="457200" y="4279392"/>
            <a:ext cx="8229600" cy="411480"/>
          </a:xfrm>
          <a:prstGeom prst="roundRect">
            <a:avLst>
              <a:gd name="adj" fmla="val 17778"/>
            </a:avLst>
          </a:prstGeom>
          <a:solidFill>
            <a:srgbClr val="FFF1D6"/>
          </a:solidFill>
          <a:ln/>
        </p:spPr>
        <p:txBody>
          <a:bodyPr wrap="square" lIns="38100" tIns="38100" rIns="38100" bIns="38100" rtlCol="0" anchor="ctr"/>
          <a:lstStyle/>
          <a:p>
            <a:pPr algn="ctr" indent="0" marL="0">
              <a:buNone/>
            </a:pPr>
            <a:r>
              <a:rPr lang="en-US" sz="1150" b="1" dirty="0">
                <a:solidFill>
                  <a:srgbClr val="1F2933"/>
                </a:solidFill>
                <a:latin typeface="Calibri" pitchFamily="34" charset="0"/>
                <a:ea typeface="Calibri" pitchFamily="34" charset="-122"/>
                <a:cs typeface="Calibri" pitchFamily="34" charset="-120"/>
              </a:rPr>
              <a:t>Buku memuat 17 jenis struktur. </a:t>
            </a:r>
            <a:pPr algn="ctr" indent="0" marL="0">
              <a:buNone/>
            </a:pPr>
            <a:r>
              <a:rPr lang="en-US" sz="1150" dirty="0">
                <a:solidFill>
                  <a:srgbClr val="1F2933"/>
                </a:solidFill>
                <a:latin typeface="Calibri" pitchFamily="34" charset="0"/>
                <a:ea typeface="Calibri" pitchFamily="34" charset="-122"/>
                <a:cs typeface="Calibri" pitchFamily="34" charset="-120"/>
              </a:rPr>
              <a:t>Tidak ada yang sempurna; yang terbaik adalah yang cocok dengan wewenang tiap level.</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3 · MENDIRIKAN USAHA</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Lingkungan Usaha dan Lokasi</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10</a:t>
            </a:r>
            <a:endParaRPr lang="en-US" sz="900" dirty="0"/>
          </a:p>
        </p:txBody>
      </p:sp>
      <p:sp>
        <p:nvSpPr>
          <p:cNvPr id="6" name="Shape 4"/>
          <p:cNvSpPr/>
          <p:nvPr/>
        </p:nvSpPr>
        <p:spPr>
          <a:xfrm>
            <a:off x="457200" y="1280160"/>
            <a:ext cx="5120640" cy="2788920"/>
          </a:xfrm>
          <a:prstGeom prst="roundRect">
            <a:avLst>
              <a:gd name="adj" fmla="val 2623"/>
            </a:avLst>
          </a:prstGeom>
          <a:solidFill>
            <a:srgbClr val="EEF3F7"/>
          </a:solidFill>
          <a:ln/>
        </p:spPr>
      </p:sp>
      <p:sp>
        <p:nvSpPr>
          <p:cNvPr id="7" name="Text 5"/>
          <p:cNvSpPr txBox="1"/>
          <p:nvPr/>
        </p:nvSpPr>
        <p:spPr>
          <a:xfrm>
            <a:off x="640080" y="1371600"/>
            <a:ext cx="457200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7 faktor pemilihan lokasi</a:t>
            </a:r>
            <a:endParaRPr lang="en-US" sz="1500" dirty="0"/>
          </a:p>
        </p:txBody>
      </p:sp>
      <p:sp>
        <p:nvSpPr>
          <p:cNvPr id="8" name="Shape 6"/>
          <p:cNvSpPr/>
          <p:nvPr/>
        </p:nvSpPr>
        <p:spPr>
          <a:xfrm>
            <a:off x="640080" y="1783080"/>
            <a:ext cx="384048" cy="384048"/>
          </a:xfrm>
          <a:prstGeom prst="ellipse">
            <a:avLst/>
          </a:prstGeom>
          <a:solidFill>
            <a:srgbClr val="0B3C5D"/>
          </a:solidFill>
          <a:ln/>
        </p:spPr>
      </p:sp>
      <p:pic>
        <p:nvPicPr>
          <p:cNvPr id="9" name="Image 0" descr="preencoded.png">    </p:cNvPr>
          <p:cNvPicPr>
            <a:picLocks noChangeAspect="1"/>
          </p:cNvPicPr>
          <p:nvPr/>
        </p:nvPicPr>
        <p:blipFill>
          <a:blip r:embed="rId1"/>
          <a:stretch>
            <a:fillRect/>
          </a:stretch>
        </p:blipFill>
        <p:spPr>
          <a:xfrm>
            <a:off x="736092" y="1879092"/>
            <a:ext cx="192024" cy="192024"/>
          </a:xfrm>
          <a:prstGeom prst="rect">
            <a:avLst/>
          </a:prstGeom>
        </p:spPr>
      </p:pic>
      <p:sp>
        <p:nvSpPr>
          <p:cNvPr id="10" name="Text 7"/>
          <p:cNvSpPr txBox="1"/>
          <p:nvPr/>
        </p:nvSpPr>
        <p:spPr>
          <a:xfrm>
            <a:off x="1115568" y="178308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Peluang usaha</a:t>
            </a:r>
            <a:endParaRPr lang="en-US" sz="1200" dirty="0"/>
          </a:p>
        </p:txBody>
      </p:sp>
      <p:sp>
        <p:nvSpPr>
          <p:cNvPr id="11" name="Shape 8"/>
          <p:cNvSpPr/>
          <p:nvPr/>
        </p:nvSpPr>
        <p:spPr>
          <a:xfrm>
            <a:off x="3063240" y="1783080"/>
            <a:ext cx="384048" cy="384048"/>
          </a:xfrm>
          <a:prstGeom prst="ellipse">
            <a:avLst/>
          </a:prstGeom>
          <a:solidFill>
            <a:srgbClr val="0B3C5D"/>
          </a:solidFill>
          <a:ln/>
        </p:spPr>
      </p:sp>
      <p:pic>
        <p:nvPicPr>
          <p:cNvPr id="12" name="Image 1" descr="preencoded.png">    </p:cNvPr>
          <p:cNvPicPr>
            <a:picLocks noChangeAspect="1"/>
          </p:cNvPicPr>
          <p:nvPr/>
        </p:nvPicPr>
        <p:blipFill>
          <a:blip r:embed="rId2"/>
          <a:stretch>
            <a:fillRect/>
          </a:stretch>
        </p:blipFill>
        <p:spPr>
          <a:xfrm>
            <a:off x="3159252" y="1879092"/>
            <a:ext cx="192024" cy="192024"/>
          </a:xfrm>
          <a:prstGeom prst="rect">
            <a:avLst/>
          </a:prstGeom>
        </p:spPr>
      </p:pic>
      <p:sp>
        <p:nvSpPr>
          <p:cNvPr id="13" name="Text 9"/>
          <p:cNvSpPr txBox="1"/>
          <p:nvPr/>
        </p:nvSpPr>
        <p:spPr>
          <a:xfrm>
            <a:off x="3538728" y="178308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Tenaga kerja</a:t>
            </a:r>
            <a:endParaRPr lang="en-US" sz="1200" dirty="0"/>
          </a:p>
        </p:txBody>
      </p:sp>
      <p:sp>
        <p:nvSpPr>
          <p:cNvPr id="14" name="Shape 10"/>
          <p:cNvSpPr/>
          <p:nvPr/>
        </p:nvSpPr>
        <p:spPr>
          <a:xfrm>
            <a:off x="640080" y="2331720"/>
            <a:ext cx="384048" cy="384048"/>
          </a:xfrm>
          <a:prstGeom prst="ellipse">
            <a:avLst/>
          </a:prstGeom>
          <a:solidFill>
            <a:srgbClr val="0B3C5D"/>
          </a:solidFill>
          <a:ln/>
        </p:spPr>
      </p:sp>
      <p:pic>
        <p:nvPicPr>
          <p:cNvPr id="15" name="Image 2" descr="preencoded.png">    </p:cNvPr>
          <p:cNvPicPr>
            <a:picLocks noChangeAspect="1"/>
          </p:cNvPicPr>
          <p:nvPr/>
        </p:nvPicPr>
        <p:blipFill>
          <a:blip r:embed="rId3"/>
          <a:stretch>
            <a:fillRect/>
          </a:stretch>
        </p:blipFill>
        <p:spPr>
          <a:xfrm>
            <a:off x="736092" y="2427732"/>
            <a:ext cx="192024" cy="192024"/>
          </a:xfrm>
          <a:prstGeom prst="rect">
            <a:avLst/>
          </a:prstGeom>
        </p:spPr>
      </p:pic>
      <p:sp>
        <p:nvSpPr>
          <p:cNvPr id="16" name="Text 11"/>
          <p:cNvSpPr txBox="1"/>
          <p:nvPr/>
        </p:nvSpPr>
        <p:spPr>
          <a:xfrm>
            <a:off x="1115568" y="233172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Transportasi</a:t>
            </a:r>
            <a:endParaRPr lang="en-US" sz="1200" dirty="0"/>
          </a:p>
        </p:txBody>
      </p:sp>
      <p:sp>
        <p:nvSpPr>
          <p:cNvPr id="17" name="Shape 12"/>
          <p:cNvSpPr/>
          <p:nvPr/>
        </p:nvSpPr>
        <p:spPr>
          <a:xfrm>
            <a:off x="3063240" y="2331720"/>
            <a:ext cx="384048" cy="384048"/>
          </a:xfrm>
          <a:prstGeom prst="ellipse">
            <a:avLst/>
          </a:prstGeom>
          <a:solidFill>
            <a:srgbClr val="0B3C5D"/>
          </a:solidFill>
          <a:ln/>
        </p:spPr>
      </p:sp>
      <p:pic>
        <p:nvPicPr>
          <p:cNvPr id="18" name="Image 3" descr="preencoded.png">    </p:cNvPr>
          <p:cNvPicPr>
            <a:picLocks noChangeAspect="1"/>
          </p:cNvPicPr>
          <p:nvPr/>
        </p:nvPicPr>
        <p:blipFill>
          <a:blip r:embed="rId4"/>
          <a:stretch>
            <a:fillRect/>
          </a:stretch>
        </p:blipFill>
        <p:spPr>
          <a:xfrm>
            <a:off x="3159252" y="2427732"/>
            <a:ext cx="192024" cy="192024"/>
          </a:xfrm>
          <a:prstGeom prst="rect">
            <a:avLst/>
          </a:prstGeom>
        </p:spPr>
      </p:pic>
      <p:sp>
        <p:nvSpPr>
          <p:cNvPr id="19" name="Text 13"/>
          <p:cNvSpPr txBox="1"/>
          <p:nvPr/>
        </p:nvSpPr>
        <p:spPr>
          <a:xfrm>
            <a:off x="3538728" y="233172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Akses parkir</a:t>
            </a:r>
            <a:endParaRPr lang="en-US" sz="1200" dirty="0"/>
          </a:p>
        </p:txBody>
      </p:sp>
      <p:sp>
        <p:nvSpPr>
          <p:cNvPr id="20" name="Shape 14"/>
          <p:cNvSpPr/>
          <p:nvPr/>
        </p:nvSpPr>
        <p:spPr>
          <a:xfrm>
            <a:off x="640080" y="2880360"/>
            <a:ext cx="384048" cy="384048"/>
          </a:xfrm>
          <a:prstGeom prst="ellipse">
            <a:avLst/>
          </a:prstGeom>
          <a:solidFill>
            <a:srgbClr val="0B3C5D"/>
          </a:solidFill>
          <a:ln/>
        </p:spPr>
      </p:sp>
      <p:pic>
        <p:nvPicPr>
          <p:cNvPr id="21" name="Image 4" descr="preencoded.png">    </p:cNvPr>
          <p:cNvPicPr>
            <a:picLocks noChangeAspect="1"/>
          </p:cNvPicPr>
          <p:nvPr/>
        </p:nvPicPr>
        <p:blipFill>
          <a:blip r:embed="rId5"/>
          <a:stretch>
            <a:fillRect/>
          </a:stretch>
        </p:blipFill>
        <p:spPr>
          <a:xfrm>
            <a:off x="736092" y="2976372"/>
            <a:ext cx="192024" cy="192024"/>
          </a:xfrm>
          <a:prstGeom prst="rect">
            <a:avLst/>
          </a:prstGeom>
        </p:spPr>
      </p:pic>
      <p:sp>
        <p:nvSpPr>
          <p:cNvPr id="22" name="Text 15"/>
          <p:cNvSpPr txBox="1"/>
          <p:nvPr/>
        </p:nvSpPr>
        <p:spPr>
          <a:xfrm>
            <a:off x="1115568" y="288036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Kepadatan penduduk</a:t>
            </a:r>
            <a:endParaRPr lang="en-US" sz="1200" dirty="0"/>
          </a:p>
        </p:txBody>
      </p:sp>
      <p:sp>
        <p:nvSpPr>
          <p:cNvPr id="23" name="Shape 16"/>
          <p:cNvSpPr/>
          <p:nvPr/>
        </p:nvSpPr>
        <p:spPr>
          <a:xfrm>
            <a:off x="3063240" y="2880360"/>
            <a:ext cx="384048" cy="384048"/>
          </a:xfrm>
          <a:prstGeom prst="ellipse">
            <a:avLst/>
          </a:prstGeom>
          <a:solidFill>
            <a:srgbClr val="0B3C5D"/>
          </a:solidFill>
          <a:ln/>
        </p:spPr>
      </p:sp>
      <p:pic>
        <p:nvPicPr>
          <p:cNvPr id="24" name="Image 5" descr="preencoded.png">    </p:cNvPr>
          <p:cNvPicPr>
            <a:picLocks noChangeAspect="1"/>
          </p:cNvPicPr>
          <p:nvPr/>
        </p:nvPicPr>
        <p:blipFill>
          <a:blip r:embed="rId6"/>
          <a:stretch>
            <a:fillRect/>
          </a:stretch>
        </p:blipFill>
        <p:spPr>
          <a:xfrm>
            <a:off x="3159252" y="2976372"/>
            <a:ext cx="192024" cy="192024"/>
          </a:xfrm>
          <a:prstGeom prst="rect">
            <a:avLst/>
          </a:prstGeom>
        </p:spPr>
      </p:pic>
      <p:sp>
        <p:nvSpPr>
          <p:cNvPr id="25" name="Text 17"/>
          <p:cNvSpPr txBox="1"/>
          <p:nvPr/>
        </p:nvSpPr>
        <p:spPr>
          <a:xfrm>
            <a:off x="3538728" y="288036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Daya beli masyarakat</a:t>
            </a:r>
            <a:endParaRPr lang="en-US" sz="1200" dirty="0"/>
          </a:p>
        </p:txBody>
      </p:sp>
      <p:sp>
        <p:nvSpPr>
          <p:cNvPr id="26" name="Shape 18"/>
          <p:cNvSpPr/>
          <p:nvPr/>
        </p:nvSpPr>
        <p:spPr>
          <a:xfrm>
            <a:off x="640080" y="3429000"/>
            <a:ext cx="384048" cy="384048"/>
          </a:xfrm>
          <a:prstGeom prst="ellipse">
            <a:avLst/>
          </a:prstGeom>
          <a:solidFill>
            <a:srgbClr val="0B3C5D"/>
          </a:solidFill>
          <a:ln/>
        </p:spPr>
      </p:sp>
      <p:pic>
        <p:nvPicPr>
          <p:cNvPr id="27" name="Image 6" descr="preencoded.png">    </p:cNvPr>
          <p:cNvPicPr>
            <a:picLocks noChangeAspect="1"/>
          </p:cNvPicPr>
          <p:nvPr/>
        </p:nvPicPr>
        <p:blipFill>
          <a:blip r:embed="rId7"/>
          <a:stretch>
            <a:fillRect/>
          </a:stretch>
        </p:blipFill>
        <p:spPr>
          <a:xfrm>
            <a:off x="736092" y="3525012"/>
            <a:ext cx="192024" cy="192024"/>
          </a:xfrm>
          <a:prstGeom prst="rect">
            <a:avLst/>
          </a:prstGeom>
        </p:spPr>
      </p:pic>
      <p:sp>
        <p:nvSpPr>
          <p:cNvPr id="28" name="Text 19"/>
          <p:cNvSpPr txBox="1"/>
          <p:nvPr/>
        </p:nvSpPr>
        <p:spPr>
          <a:xfrm>
            <a:off x="1115568" y="3429000"/>
            <a:ext cx="1828800" cy="384048"/>
          </a:xfrm>
          <a:prstGeom prst="rect">
            <a:avLst/>
          </a:prstGeom>
          <a:noFill/>
          <a:ln/>
        </p:spPr>
        <p:txBody>
          <a:bodyPr wrap="square" lIns="0" tIns="0" rIns="0" bIns="0" rtlCol="0" anchor="ctr"/>
          <a:lstStyle/>
          <a:p>
            <a:pPr indent="0" marL="0">
              <a:buNone/>
            </a:pPr>
            <a:r>
              <a:rPr lang="en-US" sz="1200" dirty="0">
                <a:solidFill>
                  <a:srgbClr val="1F2933"/>
                </a:solidFill>
                <a:latin typeface="Calibri" pitchFamily="34" charset="0"/>
                <a:ea typeface="Calibri" pitchFamily="34" charset="-122"/>
                <a:cs typeface="Calibri" pitchFamily="34" charset="-120"/>
              </a:rPr>
              <a:t>Ketersediaan bahan baku</a:t>
            </a:r>
            <a:endParaRPr lang="en-US" sz="1200" dirty="0"/>
          </a:p>
        </p:txBody>
      </p:sp>
      <p:sp>
        <p:nvSpPr>
          <p:cNvPr id="29" name="Shape 20"/>
          <p:cNvSpPr/>
          <p:nvPr/>
        </p:nvSpPr>
        <p:spPr>
          <a:xfrm>
            <a:off x="5852160" y="1280160"/>
            <a:ext cx="2834640" cy="2788920"/>
          </a:xfrm>
          <a:prstGeom prst="roundRect">
            <a:avLst>
              <a:gd name="adj" fmla="val 2623"/>
            </a:avLst>
          </a:prstGeom>
          <a:solidFill>
            <a:srgbClr val="0B3C5D"/>
          </a:solidFill>
          <a:ln/>
        </p:spPr>
      </p:sp>
      <p:sp>
        <p:nvSpPr>
          <p:cNvPr id="30" name="Text 21"/>
          <p:cNvSpPr txBox="1"/>
          <p:nvPr/>
        </p:nvSpPr>
        <p:spPr>
          <a:xfrm>
            <a:off x="6035040" y="1371600"/>
            <a:ext cx="2560320" cy="274320"/>
          </a:xfrm>
          <a:prstGeom prst="rect">
            <a:avLst/>
          </a:prstGeom>
          <a:noFill/>
          <a:ln/>
        </p:spPr>
        <p:txBody>
          <a:bodyPr wrap="square" lIns="0" tIns="0" rIns="0" bIns="0" rtlCol="0" anchor="t"/>
          <a:lstStyle/>
          <a:p>
            <a:pPr indent="0" marL="0">
              <a:buNone/>
            </a:pPr>
            <a:r>
              <a:rPr lang="en-US" sz="1500" b="1" dirty="0">
                <a:solidFill>
                  <a:srgbClr val="FFFFFF"/>
                </a:solidFill>
                <a:latin typeface="Cambria" pitchFamily="34" charset="0"/>
                <a:ea typeface="Cambria" pitchFamily="34" charset="-122"/>
                <a:cs typeface="Cambria" pitchFamily="34" charset="-120"/>
              </a:rPr>
              <a:t>4 lokasi yang dipikirkan</a:t>
            </a:r>
            <a:endParaRPr lang="en-US" sz="1500" dirty="0"/>
          </a:p>
        </p:txBody>
      </p:sp>
      <p:sp>
        <p:nvSpPr>
          <p:cNvPr id="31" name="Shape 22"/>
          <p:cNvSpPr/>
          <p:nvPr/>
        </p:nvSpPr>
        <p:spPr>
          <a:xfrm>
            <a:off x="6035040" y="1810512"/>
            <a:ext cx="384048" cy="384048"/>
          </a:xfrm>
          <a:prstGeom prst="ellipse">
            <a:avLst/>
          </a:prstGeom>
          <a:solidFill>
            <a:srgbClr val="F2A541"/>
          </a:solidFill>
          <a:ln/>
        </p:spPr>
      </p:sp>
      <p:pic>
        <p:nvPicPr>
          <p:cNvPr id="32" name="Image 7" descr="preencoded.png">    </p:cNvPr>
          <p:cNvPicPr>
            <a:picLocks noChangeAspect="1"/>
          </p:cNvPicPr>
          <p:nvPr/>
        </p:nvPicPr>
        <p:blipFill>
          <a:blip r:embed="rId8"/>
          <a:stretch>
            <a:fillRect/>
          </a:stretch>
        </p:blipFill>
        <p:spPr>
          <a:xfrm>
            <a:off x="6131052" y="1906524"/>
            <a:ext cx="192024" cy="192024"/>
          </a:xfrm>
          <a:prstGeom prst="rect">
            <a:avLst/>
          </a:prstGeom>
        </p:spPr>
      </p:pic>
      <p:sp>
        <p:nvSpPr>
          <p:cNvPr id="33" name="Text 23"/>
          <p:cNvSpPr txBox="1"/>
          <p:nvPr/>
        </p:nvSpPr>
        <p:spPr>
          <a:xfrm>
            <a:off x="6537960" y="1810512"/>
            <a:ext cx="2011680" cy="38404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Kantor pusat</a:t>
            </a:r>
            <a:endParaRPr lang="en-US" sz="1300" dirty="0"/>
          </a:p>
        </p:txBody>
      </p:sp>
      <p:sp>
        <p:nvSpPr>
          <p:cNvPr id="34" name="Shape 24"/>
          <p:cNvSpPr/>
          <p:nvPr/>
        </p:nvSpPr>
        <p:spPr>
          <a:xfrm>
            <a:off x="6035040" y="2340864"/>
            <a:ext cx="384048" cy="384048"/>
          </a:xfrm>
          <a:prstGeom prst="ellipse">
            <a:avLst/>
          </a:prstGeom>
          <a:solidFill>
            <a:srgbClr val="F2A541"/>
          </a:solidFill>
          <a:ln/>
        </p:spPr>
      </p:sp>
      <p:pic>
        <p:nvPicPr>
          <p:cNvPr id="35" name="Image 8" descr="preencoded.png">    </p:cNvPr>
          <p:cNvPicPr>
            <a:picLocks noChangeAspect="1"/>
          </p:cNvPicPr>
          <p:nvPr/>
        </p:nvPicPr>
        <p:blipFill>
          <a:blip r:embed="rId9"/>
          <a:stretch>
            <a:fillRect/>
          </a:stretch>
        </p:blipFill>
        <p:spPr>
          <a:xfrm>
            <a:off x="6131052" y="2436876"/>
            <a:ext cx="192024" cy="192024"/>
          </a:xfrm>
          <a:prstGeom prst="rect">
            <a:avLst/>
          </a:prstGeom>
        </p:spPr>
      </p:pic>
      <p:sp>
        <p:nvSpPr>
          <p:cNvPr id="36" name="Text 25"/>
          <p:cNvSpPr txBox="1"/>
          <p:nvPr/>
        </p:nvSpPr>
        <p:spPr>
          <a:xfrm>
            <a:off x="6537960" y="2340864"/>
            <a:ext cx="2011680" cy="38404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Pabrik</a:t>
            </a:r>
            <a:endParaRPr lang="en-US" sz="1300" dirty="0"/>
          </a:p>
        </p:txBody>
      </p:sp>
      <p:sp>
        <p:nvSpPr>
          <p:cNvPr id="37" name="Shape 26"/>
          <p:cNvSpPr/>
          <p:nvPr/>
        </p:nvSpPr>
        <p:spPr>
          <a:xfrm>
            <a:off x="6035040" y="2871216"/>
            <a:ext cx="384048" cy="384048"/>
          </a:xfrm>
          <a:prstGeom prst="ellipse">
            <a:avLst/>
          </a:prstGeom>
          <a:solidFill>
            <a:srgbClr val="F2A541"/>
          </a:solidFill>
          <a:ln/>
        </p:spPr>
      </p:sp>
      <p:pic>
        <p:nvPicPr>
          <p:cNvPr id="38" name="Image 9" descr="preencoded.png">    </p:cNvPr>
          <p:cNvPicPr>
            <a:picLocks noChangeAspect="1"/>
          </p:cNvPicPr>
          <p:nvPr/>
        </p:nvPicPr>
        <p:blipFill>
          <a:blip r:embed="rId10"/>
          <a:stretch>
            <a:fillRect/>
          </a:stretch>
        </p:blipFill>
        <p:spPr>
          <a:xfrm>
            <a:off x="6131052" y="2967228"/>
            <a:ext cx="192024" cy="192024"/>
          </a:xfrm>
          <a:prstGeom prst="rect">
            <a:avLst/>
          </a:prstGeom>
        </p:spPr>
      </p:pic>
      <p:sp>
        <p:nvSpPr>
          <p:cNvPr id="39" name="Text 27"/>
          <p:cNvSpPr txBox="1"/>
          <p:nvPr/>
        </p:nvSpPr>
        <p:spPr>
          <a:xfrm>
            <a:off x="6537960" y="2871216"/>
            <a:ext cx="2011680" cy="38404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Gudang</a:t>
            </a:r>
            <a:endParaRPr lang="en-US" sz="1300" dirty="0"/>
          </a:p>
        </p:txBody>
      </p:sp>
      <p:sp>
        <p:nvSpPr>
          <p:cNvPr id="40" name="Shape 28"/>
          <p:cNvSpPr/>
          <p:nvPr/>
        </p:nvSpPr>
        <p:spPr>
          <a:xfrm>
            <a:off x="6035040" y="3401568"/>
            <a:ext cx="384048" cy="384048"/>
          </a:xfrm>
          <a:prstGeom prst="ellipse">
            <a:avLst/>
          </a:prstGeom>
          <a:solidFill>
            <a:srgbClr val="F2A541"/>
          </a:solidFill>
          <a:ln/>
        </p:spPr>
      </p:sp>
      <p:pic>
        <p:nvPicPr>
          <p:cNvPr id="41" name="Image 10" descr="preencoded.png">    </p:cNvPr>
          <p:cNvPicPr>
            <a:picLocks noChangeAspect="1"/>
          </p:cNvPicPr>
          <p:nvPr/>
        </p:nvPicPr>
        <p:blipFill>
          <a:blip r:embed="rId11"/>
          <a:stretch>
            <a:fillRect/>
          </a:stretch>
        </p:blipFill>
        <p:spPr>
          <a:xfrm>
            <a:off x="6131052" y="3497580"/>
            <a:ext cx="192024" cy="192024"/>
          </a:xfrm>
          <a:prstGeom prst="rect">
            <a:avLst/>
          </a:prstGeom>
        </p:spPr>
      </p:pic>
      <p:sp>
        <p:nvSpPr>
          <p:cNvPr id="42" name="Text 29"/>
          <p:cNvSpPr txBox="1"/>
          <p:nvPr/>
        </p:nvSpPr>
        <p:spPr>
          <a:xfrm>
            <a:off x="6537960" y="3401568"/>
            <a:ext cx="2011680" cy="38404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Kantor cabang</a:t>
            </a:r>
            <a:endParaRPr lang="en-US" sz="1300" dirty="0"/>
          </a:p>
        </p:txBody>
      </p:sp>
      <p:sp>
        <p:nvSpPr>
          <p:cNvPr id="43" name="Text 30"/>
          <p:cNvSpPr txBox="1"/>
          <p:nvPr/>
        </p:nvSpPr>
        <p:spPr>
          <a:xfrm>
            <a:off x="457200" y="4206240"/>
            <a:ext cx="8229600" cy="457200"/>
          </a:xfrm>
          <a:prstGeom prst="roundRect">
            <a:avLst>
              <a:gd name="adj" fmla="val 16000"/>
            </a:avLst>
          </a:prstGeom>
          <a:solidFill>
            <a:srgbClr val="FFF1D6"/>
          </a:solidFill>
          <a:ln/>
        </p:spPr>
        <p:txBody>
          <a:bodyPr wrap="square" lIns="38100" tIns="38100" rIns="38100" bIns="38100" rtlCol="0" anchor="ctr"/>
          <a:lstStyle/>
          <a:p>
            <a:pPr algn="ctr" indent="0" marL="0">
              <a:buNone/>
            </a:pPr>
            <a:r>
              <a:rPr lang="en-US" sz="1150" b="1" dirty="0">
                <a:solidFill>
                  <a:srgbClr val="1F2933"/>
                </a:solidFill>
                <a:latin typeface="Calibri" pitchFamily="34" charset="0"/>
                <a:ea typeface="Calibri" pitchFamily="34" charset="-122"/>
                <a:cs typeface="Calibri" pitchFamily="34" charset="-120"/>
              </a:rPr>
              <a:t>Salah memilih lokasi berakibat fatal: </a:t>
            </a:r>
            <a:pPr algn="ctr" indent="0" marL="0">
              <a:buNone/>
            </a:pPr>
            <a:r>
              <a:rPr lang="en-US" sz="1150" dirty="0">
                <a:solidFill>
                  <a:srgbClr val="1F2933"/>
                </a:solidFill>
                <a:latin typeface="Calibri" pitchFamily="34" charset="0"/>
                <a:ea typeface="Calibri" pitchFamily="34" charset="-122"/>
                <a:cs typeface="Calibri" pitchFamily="34" charset="-120"/>
              </a:rPr>
              <a:t>kerugian perusahaan bisa sangat besar. Tata letak (layout) gedung dan ruangan juga direncanakan.</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3 · MENDIRIKAN USAHA</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Bentuk-Bentuk Badan Usaha</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11</a:t>
            </a:r>
            <a:endParaRPr lang="en-US" sz="900" dirty="0"/>
          </a:p>
        </p:txBody>
      </p:sp>
      <p:sp>
        <p:nvSpPr>
          <p:cNvPr id="6" name="Text 4"/>
          <p:cNvSpPr txBox="1"/>
          <p:nvPr/>
        </p:nvSpPr>
        <p:spPr>
          <a:xfrm>
            <a:off x="3200400" y="1280160"/>
            <a:ext cx="2743200" cy="457200"/>
          </a:xfrm>
          <a:prstGeom prst="roundRect">
            <a:avLst>
              <a:gd name="adj" fmla="val 16000"/>
            </a:avLst>
          </a:prstGeom>
          <a:solidFill>
            <a:srgbClr val="0B3C5D"/>
          </a:solidFill>
          <a:ln/>
        </p:spPr>
        <p:txBody>
          <a:bodyPr wrap="square" lIns="38100" tIns="38100" rIns="38100" bIns="381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Badan usaha di Indonesia</a:t>
            </a:r>
            <a:endParaRPr lang="en-US" sz="1400" dirty="0"/>
          </a:p>
        </p:txBody>
      </p:sp>
      <p:sp>
        <p:nvSpPr>
          <p:cNvPr id="7" name="Shape 5"/>
          <p:cNvSpPr/>
          <p:nvPr/>
        </p:nvSpPr>
        <p:spPr>
          <a:xfrm>
            <a:off x="4572000" y="1737360"/>
            <a:ext cx="0" cy="137160"/>
          </a:xfrm>
          <a:prstGeom prst="line">
            <a:avLst/>
          </a:prstGeom>
          <a:noFill/>
          <a:ln w="19050">
            <a:solidFill>
              <a:srgbClr val="5B6B79"/>
            </a:solidFill>
            <a:prstDash val="solid"/>
          </a:ln>
        </p:spPr>
      </p:sp>
      <p:sp>
        <p:nvSpPr>
          <p:cNvPr id="8" name="Shape 6"/>
          <p:cNvSpPr/>
          <p:nvPr/>
        </p:nvSpPr>
        <p:spPr>
          <a:xfrm>
            <a:off x="2377440" y="1874520"/>
            <a:ext cx="4389120" cy="0"/>
          </a:xfrm>
          <a:prstGeom prst="line">
            <a:avLst/>
          </a:prstGeom>
          <a:noFill/>
          <a:ln w="19050">
            <a:solidFill>
              <a:srgbClr val="5B6B79"/>
            </a:solidFill>
            <a:prstDash val="solid"/>
          </a:ln>
        </p:spPr>
      </p:sp>
      <p:sp>
        <p:nvSpPr>
          <p:cNvPr id="9" name="Shape 7"/>
          <p:cNvSpPr/>
          <p:nvPr/>
        </p:nvSpPr>
        <p:spPr>
          <a:xfrm>
            <a:off x="2377440" y="1874520"/>
            <a:ext cx="0" cy="137160"/>
          </a:xfrm>
          <a:prstGeom prst="line">
            <a:avLst/>
          </a:prstGeom>
          <a:noFill/>
          <a:ln w="19050">
            <a:solidFill>
              <a:srgbClr val="5B6B79"/>
            </a:solidFill>
            <a:prstDash val="solid"/>
          </a:ln>
        </p:spPr>
      </p:sp>
      <p:sp>
        <p:nvSpPr>
          <p:cNvPr id="10" name="Shape 8"/>
          <p:cNvSpPr/>
          <p:nvPr/>
        </p:nvSpPr>
        <p:spPr>
          <a:xfrm>
            <a:off x="6766560" y="1874520"/>
            <a:ext cx="0" cy="137160"/>
          </a:xfrm>
          <a:prstGeom prst="line">
            <a:avLst/>
          </a:prstGeom>
          <a:noFill/>
          <a:ln w="19050">
            <a:solidFill>
              <a:srgbClr val="5B6B79"/>
            </a:solidFill>
            <a:prstDash val="solid"/>
          </a:ln>
        </p:spPr>
      </p:sp>
      <p:sp>
        <p:nvSpPr>
          <p:cNvPr id="11" name="Text 9"/>
          <p:cNvSpPr txBox="1"/>
          <p:nvPr/>
        </p:nvSpPr>
        <p:spPr>
          <a:xfrm>
            <a:off x="457200" y="2011680"/>
            <a:ext cx="3840480" cy="411480"/>
          </a:xfrm>
          <a:prstGeom prst="roundRect">
            <a:avLst>
              <a:gd name="adj" fmla="val 17778"/>
            </a:avLst>
          </a:prstGeom>
          <a:solidFill>
            <a:srgbClr val="1D6A96"/>
          </a:solidFill>
          <a:ln/>
        </p:spPr>
        <p:txBody>
          <a:bodyPr wrap="square" lIns="38100" tIns="38100" rIns="38100" bIns="381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Menurut kepemilikan</a:t>
            </a:r>
            <a:endParaRPr lang="en-US" sz="1300" dirty="0"/>
          </a:p>
        </p:txBody>
      </p:sp>
      <p:sp>
        <p:nvSpPr>
          <p:cNvPr id="12" name="Text 10"/>
          <p:cNvSpPr txBox="1"/>
          <p:nvPr/>
        </p:nvSpPr>
        <p:spPr>
          <a:xfrm>
            <a:off x="4846320" y="2011680"/>
            <a:ext cx="3840480" cy="411480"/>
          </a:xfrm>
          <a:prstGeom prst="roundRect">
            <a:avLst>
              <a:gd name="adj" fmla="val 17778"/>
            </a:avLst>
          </a:prstGeom>
          <a:solidFill>
            <a:srgbClr val="2A9D8F"/>
          </a:solidFill>
          <a:ln/>
        </p:spPr>
        <p:txBody>
          <a:bodyPr wrap="square" lIns="38100" tIns="38100" rIns="38100" bIns="381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Menurut badan hukum</a:t>
            </a:r>
            <a:endParaRPr lang="en-US" sz="1300" dirty="0"/>
          </a:p>
        </p:txBody>
      </p:sp>
      <p:sp>
        <p:nvSpPr>
          <p:cNvPr id="13" name="Shape 11"/>
          <p:cNvSpPr/>
          <p:nvPr/>
        </p:nvSpPr>
        <p:spPr>
          <a:xfrm>
            <a:off x="2377440" y="2423160"/>
            <a:ext cx="0" cy="118872"/>
          </a:xfrm>
          <a:prstGeom prst="line">
            <a:avLst/>
          </a:prstGeom>
          <a:noFill/>
          <a:ln w="15875">
            <a:solidFill>
              <a:srgbClr val="5B6B79"/>
            </a:solidFill>
            <a:prstDash val="solid"/>
          </a:ln>
        </p:spPr>
      </p:sp>
      <p:sp>
        <p:nvSpPr>
          <p:cNvPr id="14" name="Shape 12"/>
          <p:cNvSpPr/>
          <p:nvPr/>
        </p:nvSpPr>
        <p:spPr>
          <a:xfrm>
            <a:off x="1051560" y="2542032"/>
            <a:ext cx="2651760" cy="0"/>
          </a:xfrm>
          <a:prstGeom prst="line">
            <a:avLst/>
          </a:prstGeom>
          <a:noFill/>
          <a:ln w="15875">
            <a:solidFill>
              <a:srgbClr val="5B6B79"/>
            </a:solidFill>
            <a:prstDash val="solid"/>
          </a:ln>
        </p:spPr>
      </p:sp>
      <p:sp>
        <p:nvSpPr>
          <p:cNvPr id="15" name="Shape 13"/>
          <p:cNvSpPr/>
          <p:nvPr/>
        </p:nvSpPr>
        <p:spPr>
          <a:xfrm>
            <a:off x="1051560" y="2542032"/>
            <a:ext cx="0" cy="109728"/>
          </a:xfrm>
          <a:prstGeom prst="line">
            <a:avLst/>
          </a:prstGeom>
          <a:noFill/>
          <a:ln w="15875">
            <a:solidFill>
              <a:srgbClr val="5B6B79"/>
            </a:solidFill>
            <a:prstDash val="solid"/>
          </a:ln>
        </p:spPr>
      </p:sp>
      <p:sp>
        <p:nvSpPr>
          <p:cNvPr id="16" name="Shape 14"/>
          <p:cNvSpPr/>
          <p:nvPr/>
        </p:nvSpPr>
        <p:spPr>
          <a:xfrm>
            <a:off x="2377440" y="2542032"/>
            <a:ext cx="0" cy="109728"/>
          </a:xfrm>
          <a:prstGeom prst="line">
            <a:avLst/>
          </a:prstGeom>
          <a:noFill/>
          <a:ln w="15875">
            <a:solidFill>
              <a:srgbClr val="5B6B79"/>
            </a:solidFill>
            <a:prstDash val="solid"/>
          </a:ln>
        </p:spPr>
      </p:sp>
      <p:sp>
        <p:nvSpPr>
          <p:cNvPr id="17" name="Shape 15"/>
          <p:cNvSpPr/>
          <p:nvPr/>
        </p:nvSpPr>
        <p:spPr>
          <a:xfrm>
            <a:off x="3703320" y="2542032"/>
            <a:ext cx="0" cy="109728"/>
          </a:xfrm>
          <a:prstGeom prst="line">
            <a:avLst/>
          </a:prstGeom>
          <a:noFill/>
          <a:ln w="15875">
            <a:solidFill>
              <a:srgbClr val="5B6B79"/>
            </a:solidFill>
            <a:prstDash val="solid"/>
          </a:ln>
        </p:spPr>
      </p:sp>
      <p:sp>
        <p:nvSpPr>
          <p:cNvPr id="18" name="Shape 16"/>
          <p:cNvSpPr/>
          <p:nvPr/>
        </p:nvSpPr>
        <p:spPr>
          <a:xfrm>
            <a:off x="457200" y="2651760"/>
            <a:ext cx="1188720" cy="1371600"/>
          </a:xfrm>
          <a:prstGeom prst="roundRect">
            <a:avLst>
              <a:gd name="adj" fmla="val 6154"/>
            </a:avLst>
          </a:prstGeom>
          <a:solidFill>
            <a:srgbClr val="EEF3F7"/>
          </a:solidFill>
          <a:ln/>
        </p:spPr>
      </p:sp>
      <p:sp>
        <p:nvSpPr>
          <p:cNvPr id="19" name="Text 17"/>
          <p:cNvSpPr txBox="1"/>
          <p:nvPr/>
        </p:nvSpPr>
        <p:spPr>
          <a:xfrm>
            <a:off x="502920" y="2743200"/>
            <a:ext cx="1097280" cy="274320"/>
          </a:xfrm>
          <a:prstGeom prst="rect">
            <a:avLst/>
          </a:prstGeom>
          <a:noFill/>
          <a:ln/>
        </p:spPr>
        <p:txBody>
          <a:bodyPr wrap="square" lIns="0" tIns="0" rIns="0" bIns="0" rtlCol="0" anchor="t"/>
          <a:lstStyle/>
          <a:p>
            <a:pPr algn="ctr" indent="0" marL="0">
              <a:buNone/>
            </a:pPr>
            <a:r>
              <a:rPr lang="en-US" sz="1300" b="1" dirty="0">
                <a:solidFill>
                  <a:srgbClr val="1D6A96"/>
                </a:solidFill>
                <a:latin typeface="Calibri" pitchFamily="34" charset="0"/>
                <a:ea typeface="Calibri" pitchFamily="34" charset="-122"/>
                <a:cs typeface="Calibri" pitchFamily="34" charset="-120"/>
              </a:rPr>
              <a:t>BUMN</a:t>
            </a:r>
            <a:endParaRPr lang="en-US" sz="1300" dirty="0"/>
          </a:p>
        </p:txBody>
      </p:sp>
      <p:sp>
        <p:nvSpPr>
          <p:cNvPr id="20" name="Text 18"/>
          <p:cNvSpPr txBox="1"/>
          <p:nvPr/>
        </p:nvSpPr>
        <p:spPr>
          <a:xfrm>
            <a:off x="548640" y="3108960"/>
            <a:ext cx="1005840" cy="822960"/>
          </a:xfrm>
          <a:prstGeom prst="rect">
            <a:avLst/>
          </a:prstGeom>
          <a:noFill/>
          <a:ln/>
        </p:spPr>
        <p:txBody>
          <a:bodyPr wrap="square" lIns="0" tIns="0" rIns="0" bIns="0" rtlCol="0" anchor="t"/>
          <a:lstStyle/>
          <a:p>
            <a:pPr algn="ctr" indent="0" marL="0">
              <a:buNone/>
            </a:pPr>
            <a:r>
              <a:rPr lang="en-US" sz="1050" dirty="0">
                <a:solidFill>
                  <a:srgbClr val="1F2933"/>
                </a:solidFill>
                <a:latin typeface="Calibri" pitchFamily="34" charset="0"/>
                <a:ea typeface="Calibri" pitchFamily="34" charset="-122"/>
                <a:cs typeface="Calibri" pitchFamily="34" charset="-120"/>
              </a:rPr>
              <a:t>Perjan, Perum, Persero (PT); BUMD</a:t>
            </a:r>
            <a:endParaRPr lang="en-US" sz="1050" dirty="0"/>
          </a:p>
        </p:txBody>
      </p:sp>
      <p:sp>
        <p:nvSpPr>
          <p:cNvPr id="21" name="Shape 19"/>
          <p:cNvSpPr/>
          <p:nvPr/>
        </p:nvSpPr>
        <p:spPr>
          <a:xfrm>
            <a:off x="1783080" y="2651760"/>
            <a:ext cx="1188720" cy="1371600"/>
          </a:xfrm>
          <a:prstGeom prst="roundRect">
            <a:avLst>
              <a:gd name="adj" fmla="val 6154"/>
            </a:avLst>
          </a:prstGeom>
          <a:solidFill>
            <a:srgbClr val="EEF3F7"/>
          </a:solidFill>
          <a:ln/>
        </p:spPr>
      </p:sp>
      <p:sp>
        <p:nvSpPr>
          <p:cNvPr id="22" name="Text 20"/>
          <p:cNvSpPr txBox="1"/>
          <p:nvPr/>
        </p:nvSpPr>
        <p:spPr>
          <a:xfrm>
            <a:off x="1828800" y="2743200"/>
            <a:ext cx="1097280" cy="274320"/>
          </a:xfrm>
          <a:prstGeom prst="rect">
            <a:avLst/>
          </a:prstGeom>
          <a:noFill/>
          <a:ln/>
        </p:spPr>
        <p:txBody>
          <a:bodyPr wrap="square" lIns="0" tIns="0" rIns="0" bIns="0" rtlCol="0" anchor="t"/>
          <a:lstStyle/>
          <a:p>
            <a:pPr algn="ctr" indent="0" marL="0">
              <a:buNone/>
            </a:pPr>
            <a:r>
              <a:rPr lang="en-US" sz="1300" b="1" dirty="0">
                <a:solidFill>
                  <a:srgbClr val="1D6A96"/>
                </a:solidFill>
                <a:latin typeface="Calibri" pitchFamily="34" charset="0"/>
                <a:ea typeface="Calibri" pitchFamily="34" charset="-122"/>
                <a:cs typeface="Calibri" pitchFamily="34" charset="-120"/>
              </a:rPr>
              <a:t>BUMS</a:t>
            </a:r>
            <a:endParaRPr lang="en-US" sz="1300" dirty="0"/>
          </a:p>
        </p:txBody>
      </p:sp>
      <p:sp>
        <p:nvSpPr>
          <p:cNvPr id="23" name="Text 21"/>
          <p:cNvSpPr txBox="1"/>
          <p:nvPr/>
        </p:nvSpPr>
        <p:spPr>
          <a:xfrm>
            <a:off x="1874520" y="3108960"/>
            <a:ext cx="1005840" cy="822960"/>
          </a:xfrm>
          <a:prstGeom prst="rect">
            <a:avLst/>
          </a:prstGeom>
          <a:noFill/>
          <a:ln/>
        </p:spPr>
        <p:txBody>
          <a:bodyPr wrap="square" lIns="0" tIns="0" rIns="0" bIns="0" rtlCol="0" anchor="t"/>
          <a:lstStyle/>
          <a:p>
            <a:pPr algn="ctr" indent="0" marL="0">
              <a:buNone/>
            </a:pPr>
            <a:r>
              <a:rPr lang="en-US" sz="1050" dirty="0">
                <a:solidFill>
                  <a:srgbClr val="1F2933"/>
                </a:solidFill>
                <a:latin typeface="Calibri" pitchFamily="34" charset="0"/>
                <a:ea typeface="Calibri" pitchFamily="34" charset="-122"/>
                <a:cs typeface="Calibri" pitchFamily="34" charset="-120"/>
              </a:rPr>
              <a:t>Milik swasta</a:t>
            </a:r>
            <a:endParaRPr lang="en-US" sz="1050" dirty="0"/>
          </a:p>
        </p:txBody>
      </p:sp>
      <p:sp>
        <p:nvSpPr>
          <p:cNvPr id="24" name="Shape 22"/>
          <p:cNvSpPr/>
          <p:nvPr/>
        </p:nvSpPr>
        <p:spPr>
          <a:xfrm>
            <a:off x="3108960" y="2651760"/>
            <a:ext cx="1188720" cy="1371600"/>
          </a:xfrm>
          <a:prstGeom prst="roundRect">
            <a:avLst>
              <a:gd name="adj" fmla="val 6154"/>
            </a:avLst>
          </a:prstGeom>
          <a:solidFill>
            <a:srgbClr val="EEF3F7"/>
          </a:solidFill>
          <a:ln/>
        </p:spPr>
      </p:sp>
      <p:sp>
        <p:nvSpPr>
          <p:cNvPr id="25" name="Text 23"/>
          <p:cNvSpPr txBox="1"/>
          <p:nvPr/>
        </p:nvSpPr>
        <p:spPr>
          <a:xfrm>
            <a:off x="3154680" y="2743200"/>
            <a:ext cx="1097280" cy="274320"/>
          </a:xfrm>
          <a:prstGeom prst="rect">
            <a:avLst/>
          </a:prstGeom>
          <a:noFill/>
          <a:ln/>
        </p:spPr>
        <p:txBody>
          <a:bodyPr wrap="square" lIns="0" tIns="0" rIns="0" bIns="0" rtlCol="0" anchor="t"/>
          <a:lstStyle/>
          <a:p>
            <a:pPr algn="ctr" indent="0" marL="0">
              <a:buNone/>
            </a:pPr>
            <a:r>
              <a:rPr lang="en-US" sz="1300" b="1" dirty="0">
                <a:solidFill>
                  <a:srgbClr val="1D6A96"/>
                </a:solidFill>
                <a:latin typeface="Calibri" pitchFamily="34" charset="0"/>
                <a:ea typeface="Calibri" pitchFamily="34" charset="-122"/>
                <a:cs typeface="Calibri" pitchFamily="34" charset="-120"/>
              </a:rPr>
              <a:t>Campuran</a:t>
            </a:r>
            <a:endParaRPr lang="en-US" sz="1300" dirty="0"/>
          </a:p>
        </p:txBody>
      </p:sp>
      <p:sp>
        <p:nvSpPr>
          <p:cNvPr id="26" name="Text 24"/>
          <p:cNvSpPr txBox="1"/>
          <p:nvPr/>
        </p:nvSpPr>
        <p:spPr>
          <a:xfrm>
            <a:off x="3200400" y="3108960"/>
            <a:ext cx="1005840" cy="822960"/>
          </a:xfrm>
          <a:prstGeom prst="rect">
            <a:avLst/>
          </a:prstGeom>
          <a:noFill/>
          <a:ln/>
        </p:spPr>
        <p:txBody>
          <a:bodyPr wrap="square" lIns="0" tIns="0" rIns="0" bIns="0" rtlCol="0" anchor="t"/>
          <a:lstStyle/>
          <a:p>
            <a:pPr algn="ctr" indent="0" marL="0">
              <a:buNone/>
            </a:pPr>
            <a:r>
              <a:rPr lang="en-US" sz="1050" dirty="0">
                <a:solidFill>
                  <a:srgbClr val="1F2933"/>
                </a:solidFill>
                <a:latin typeface="Calibri" pitchFamily="34" charset="0"/>
                <a:ea typeface="Calibri" pitchFamily="34" charset="-122"/>
                <a:cs typeface="Calibri" pitchFamily="34" charset="-120"/>
              </a:rPr>
              <a:t>Negara dan swasta</a:t>
            </a:r>
            <a:endParaRPr lang="en-US" sz="1050" dirty="0"/>
          </a:p>
        </p:txBody>
      </p:sp>
      <p:sp>
        <p:nvSpPr>
          <p:cNvPr id="27" name="Shape 25"/>
          <p:cNvSpPr/>
          <p:nvPr/>
        </p:nvSpPr>
        <p:spPr>
          <a:xfrm>
            <a:off x="6766560" y="2423160"/>
            <a:ext cx="0" cy="118872"/>
          </a:xfrm>
          <a:prstGeom prst="line">
            <a:avLst/>
          </a:prstGeom>
          <a:noFill/>
          <a:ln w="15875">
            <a:solidFill>
              <a:srgbClr val="5B6B79"/>
            </a:solidFill>
            <a:prstDash val="solid"/>
          </a:ln>
        </p:spPr>
      </p:sp>
      <p:sp>
        <p:nvSpPr>
          <p:cNvPr id="28" name="Shape 26"/>
          <p:cNvSpPr/>
          <p:nvPr/>
        </p:nvSpPr>
        <p:spPr>
          <a:xfrm>
            <a:off x="5760720" y="2542032"/>
            <a:ext cx="2011680" cy="0"/>
          </a:xfrm>
          <a:prstGeom prst="line">
            <a:avLst/>
          </a:prstGeom>
          <a:noFill/>
          <a:ln w="15875">
            <a:solidFill>
              <a:srgbClr val="5B6B79"/>
            </a:solidFill>
            <a:prstDash val="solid"/>
          </a:ln>
        </p:spPr>
      </p:sp>
      <p:sp>
        <p:nvSpPr>
          <p:cNvPr id="29" name="Shape 27"/>
          <p:cNvSpPr/>
          <p:nvPr/>
        </p:nvSpPr>
        <p:spPr>
          <a:xfrm>
            <a:off x="5760720" y="2542032"/>
            <a:ext cx="0" cy="109728"/>
          </a:xfrm>
          <a:prstGeom prst="line">
            <a:avLst/>
          </a:prstGeom>
          <a:noFill/>
          <a:ln w="15875">
            <a:solidFill>
              <a:srgbClr val="5B6B79"/>
            </a:solidFill>
            <a:prstDash val="solid"/>
          </a:ln>
        </p:spPr>
      </p:sp>
      <p:sp>
        <p:nvSpPr>
          <p:cNvPr id="30" name="Shape 28"/>
          <p:cNvSpPr/>
          <p:nvPr/>
        </p:nvSpPr>
        <p:spPr>
          <a:xfrm>
            <a:off x="7772400" y="2542032"/>
            <a:ext cx="0" cy="109728"/>
          </a:xfrm>
          <a:prstGeom prst="line">
            <a:avLst/>
          </a:prstGeom>
          <a:noFill/>
          <a:ln w="15875">
            <a:solidFill>
              <a:srgbClr val="5B6B79"/>
            </a:solidFill>
            <a:prstDash val="solid"/>
          </a:ln>
        </p:spPr>
      </p:sp>
      <p:sp>
        <p:nvSpPr>
          <p:cNvPr id="31" name="Shape 29"/>
          <p:cNvSpPr/>
          <p:nvPr/>
        </p:nvSpPr>
        <p:spPr>
          <a:xfrm>
            <a:off x="4846320" y="2651760"/>
            <a:ext cx="1828800" cy="1371600"/>
          </a:xfrm>
          <a:prstGeom prst="roundRect">
            <a:avLst>
              <a:gd name="adj" fmla="val 5333"/>
            </a:avLst>
          </a:prstGeom>
          <a:solidFill>
            <a:srgbClr val="EEF3F7"/>
          </a:solidFill>
          <a:ln/>
        </p:spPr>
      </p:sp>
      <p:sp>
        <p:nvSpPr>
          <p:cNvPr id="32" name="Text 30"/>
          <p:cNvSpPr txBox="1"/>
          <p:nvPr/>
        </p:nvSpPr>
        <p:spPr>
          <a:xfrm>
            <a:off x="4892040" y="2743200"/>
            <a:ext cx="1737360" cy="274320"/>
          </a:xfrm>
          <a:prstGeom prst="rect">
            <a:avLst/>
          </a:prstGeom>
          <a:noFill/>
          <a:ln/>
        </p:spPr>
        <p:txBody>
          <a:bodyPr wrap="square" lIns="0" tIns="0" rIns="0" bIns="0" rtlCol="0" anchor="t"/>
          <a:lstStyle/>
          <a:p>
            <a:pPr algn="ctr" indent="0" marL="0">
              <a:buNone/>
            </a:pPr>
            <a:r>
              <a:rPr lang="en-US" sz="1200" b="1" dirty="0">
                <a:solidFill>
                  <a:srgbClr val="2A9D8F"/>
                </a:solidFill>
                <a:latin typeface="Calibri" pitchFamily="34" charset="0"/>
                <a:ea typeface="Calibri" pitchFamily="34" charset="-122"/>
                <a:cs typeface="Calibri" pitchFamily="34" charset="-120"/>
              </a:rPr>
              <a:t>Berbadan hukum</a:t>
            </a:r>
            <a:endParaRPr lang="en-US" sz="1200" dirty="0"/>
          </a:p>
        </p:txBody>
      </p:sp>
      <p:sp>
        <p:nvSpPr>
          <p:cNvPr id="33" name="Text 31"/>
          <p:cNvSpPr txBox="1"/>
          <p:nvPr/>
        </p:nvSpPr>
        <p:spPr>
          <a:xfrm>
            <a:off x="4937760" y="3063240"/>
            <a:ext cx="1645920" cy="868680"/>
          </a:xfrm>
          <a:prstGeom prst="rect">
            <a:avLst/>
          </a:prstGeom>
          <a:noFill/>
          <a:ln/>
        </p:spPr>
        <p:txBody>
          <a:bodyPr wrap="square" lIns="0" tIns="0" rIns="0" bIns="0" rtlCol="0" anchor="t"/>
          <a:lstStyle/>
          <a:p>
            <a:pPr algn="ctr" indent="0" marL="0">
              <a:buNone/>
            </a:pPr>
            <a:r>
              <a:rPr lang="en-US" sz="1200" dirty="0">
                <a:solidFill>
                  <a:srgbClr val="1F2933"/>
                </a:solidFill>
                <a:latin typeface="Calibri" pitchFamily="34" charset="0"/>
                <a:ea typeface="Calibri" pitchFamily="34" charset="-122"/>
                <a:cs typeface="Calibri" pitchFamily="34" charset="-120"/>
              </a:rPr>
              <a:t>PT</a:t>
            </a:r>
            <a:endParaRPr lang="en-US" sz="1200" dirty="0"/>
          </a:p>
          <a:p>
            <a:pPr algn="ctr" indent="0" marL="0">
              <a:buNone/>
            </a:pPr>
            <a:r>
              <a:rPr lang="en-US" sz="1200" dirty="0">
                <a:solidFill>
                  <a:srgbClr val="1F2933"/>
                </a:solidFill>
                <a:latin typeface="Calibri" pitchFamily="34" charset="0"/>
                <a:ea typeface="Calibri" pitchFamily="34" charset="-122"/>
                <a:cs typeface="Calibri" pitchFamily="34" charset="-120"/>
              </a:rPr>
              <a:t>Koperasi</a:t>
            </a:r>
            <a:endParaRPr lang="en-US" sz="1200" dirty="0"/>
          </a:p>
          <a:p>
            <a:pPr algn="ctr" indent="0" marL="0">
              <a:buNone/>
            </a:pPr>
            <a:r>
              <a:rPr lang="en-US" sz="1200" dirty="0">
                <a:solidFill>
                  <a:srgbClr val="1F2933"/>
                </a:solidFill>
                <a:latin typeface="Calibri" pitchFamily="34" charset="0"/>
                <a:ea typeface="Calibri" pitchFamily="34" charset="-122"/>
                <a:cs typeface="Calibri" pitchFamily="34" charset="-120"/>
              </a:rPr>
              <a:t>Yayasan</a:t>
            </a:r>
            <a:endParaRPr lang="en-US" sz="1200" dirty="0"/>
          </a:p>
        </p:txBody>
      </p:sp>
      <p:sp>
        <p:nvSpPr>
          <p:cNvPr id="34" name="Shape 32"/>
          <p:cNvSpPr/>
          <p:nvPr/>
        </p:nvSpPr>
        <p:spPr>
          <a:xfrm>
            <a:off x="6858000" y="2651760"/>
            <a:ext cx="1828800" cy="1371600"/>
          </a:xfrm>
          <a:prstGeom prst="roundRect">
            <a:avLst>
              <a:gd name="adj" fmla="val 5333"/>
            </a:avLst>
          </a:prstGeom>
          <a:solidFill>
            <a:srgbClr val="EEF3F7"/>
          </a:solidFill>
          <a:ln/>
        </p:spPr>
      </p:sp>
      <p:sp>
        <p:nvSpPr>
          <p:cNvPr id="35" name="Text 33"/>
          <p:cNvSpPr txBox="1"/>
          <p:nvPr/>
        </p:nvSpPr>
        <p:spPr>
          <a:xfrm>
            <a:off x="6903720" y="2743200"/>
            <a:ext cx="1737360" cy="274320"/>
          </a:xfrm>
          <a:prstGeom prst="rect">
            <a:avLst/>
          </a:prstGeom>
          <a:noFill/>
          <a:ln/>
        </p:spPr>
        <p:txBody>
          <a:bodyPr wrap="square" lIns="0" tIns="0" rIns="0" bIns="0" rtlCol="0" anchor="t"/>
          <a:lstStyle/>
          <a:p>
            <a:pPr algn="ctr" indent="0" marL="0">
              <a:buNone/>
            </a:pPr>
            <a:r>
              <a:rPr lang="en-US" sz="1200" b="1" dirty="0">
                <a:solidFill>
                  <a:srgbClr val="2A9D8F"/>
                </a:solidFill>
                <a:latin typeface="Calibri" pitchFamily="34" charset="0"/>
                <a:ea typeface="Calibri" pitchFamily="34" charset="-122"/>
                <a:cs typeface="Calibri" pitchFamily="34" charset="-120"/>
              </a:rPr>
              <a:t>Tidak berbadan hukum</a:t>
            </a:r>
            <a:endParaRPr lang="en-US" sz="1200" dirty="0"/>
          </a:p>
        </p:txBody>
      </p:sp>
      <p:sp>
        <p:nvSpPr>
          <p:cNvPr id="36" name="Text 34"/>
          <p:cNvSpPr txBox="1"/>
          <p:nvPr/>
        </p:nvSpPr>
        <p:spPr>
          <a:xfrm>
            <a:off x="6903720" y="3063240"/>
            <a:ext cx="1737360" cy="86868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Perusahaan perorangan</a:t>
            </a:r>
            <a:endParaRPr lang="en-US" sz="1100" dirty="0"/>
          </a:p>
          <a:p>
            <a:pPr algn="ctr" indent="0" marL="0">
              <a:buNone/>
            </a:pPr>
            <a:r>
              <a:rPr lang="en-US" sz="1100" dirty="0">
                <a:solidFill>
                  <a:srgbClr val="1F2933"/>
                </a:solidFill>
                <a:latin typeface="Calibri" pitchFamily="34" charset="0"/>
                <a:ea typeface="Calibri" pitchFamily="34" charset="-122"/>
                <a:cs typeface="Calibri" pitchFamily="34" charset="-120"/>
              </a:rPr>
              <a:t>Firma</a:t>
            </a:r>
            <a:endParaRPr lang="en-US" sz="1100" dirty="0"/>
          </a:p>
          <a:p>
            <a:pPr algn="ctr" indent="0" marL="0">
              <a:buNone/>
            </a:pPr>
            <a:r>
              <a:rPr lang="en-US" sz="1100" dirty="0">
                <a:solidFill>
                  <a:srgbClr val="1F2933"/>
                </a:solidFill>
                <a:latin typeface="Calibri" pitchFamily="34" charset="0"/>
                <a:ea typeface="Calibri" pitchFamily="34" charset="-122"/>
                <a:cs typeface="Calibri" pitchFamily="34" charset="-120"/>
              </a:rPr>
              <a:t>Persekutuan komanditer (CV)</a:t>
            </a:r>
            <a:endParaRPr lang="en-US" sz="1100" dirty="0"/>
          </a:p>
        </p:txBody>
      </p:sp>
      <p:sp>
        <p:nvSpPr>
          <p:cNvPr id="37" name="Text 35"/>
          <p:cNvSpPr txBox="1"/>
          <p:nvPr/>
        </p:nvSpPr>
        <p:spPr>
          <a:xfrm>
            <a:off x="457200" y="4206240"/>
            <a:ext cx="8229600" cy="457200"/>
          </a:xfrm>
          <a:prstGeom prst="roundRect">
            <a:avLst>
              <a:gd name="adj" fmla="val 16000"/>
            </a:avLst>
          </a:prstGeom>
          <a:solidFill>
            <a:srgbClr val="FFF1D6"/>
          </a:solidFill>
          <a:ln/>
        </p:spPr>
        <p:txBody>
          <a:bodyPr wrap="square" lIns="38100" tIns="38100" rIns="38100" bIns="38100" rtlCol="0" anchor="ctr"/>
          <a:lstStyle/>
          <a:p>
            <a:pPr algn="ctr" indent="0" marL="0">
              <a:buNone/>
            </a:pPr>
            <a:r>
              <a:rPr lang="en-US" sz="1250" b="1" dirty="0">
                <a:solidFill>
                  <a:srgbClr val="1F2933"/>
                </a:solidFill>
                <a:latin typeface="Calibri" pitchFamily="34" charset="0"/>
                <a:ea typeface="Calibri" pitchFamily="34" charset="-122"/>
                <a:cs typeface="Calibri" pitchFamily="34" charset="-120"/>
              </a:rPr>
              <a:t>Diskusi: </a:t>
            </a:r>
            <a:pPr algn="ctr" indent="0" marL="0">
              <a:buNone/>
            </a:pPr>
            <a:r>
              <a:rPr lang="en-US" sz="1250" dirty="0">
                <a:solidFill>
                  <a:srgbClr val="1F2933"/>
                </a:solidFill>
                <a:latin typeface="Calibri" pitchFamily="34" charset="0"/>
                <a:ea typeface="Calibri" pitchFamily="34" charset="-122"/>
                <a:cs typeface="Calibri" pitchFamily="34" charset="-120"/>
              </a:rPr>
              <a:t>bentuk badan usaha mana yang paling cocok untuk Indonesia, dan mengapa?</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3 · MENDIRIKAN USAHA</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Usaha Kecil dan Kewirausahaan</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12</a:t>
            </a:r>
            <a:endParaRPr lang="en-US" sz="900" dirty="0"/>
          </a:p>
        </p:txBody>
      </p:sp>
      <p:sp>
        <p:nvSpPr>
          <p:cNvPr id="6" name="Text 4"/>
          <p:cNvSpPr txBox="1"/>
          <p:nvPr/>
        </p:nvSpPr>
        <p:spPr>
          <a:xfrm>
            <a:off x="457200" y="1280160"/>
            <a:ext cx="457200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Lima sifat wirausaha</a:t>
            </a:r>
            <a:endParaRPr lang="en-US" sz="1500" dirty="0"/>
          </a:p>
        </p:txBody>
      </p:sp>
      <p:sp>
        <p:nvSpPr>
          <p:cNvPr id="7" name="Shape 5"/>
          <p:cNvSpPr/>
          <p:nvPr/>
        </p:nvSpPr>
        <p:spPr>
          <a:xfrm>
            <a:off x="457200" y="1645920"/>
            <a:ext cx="4572000" cy="493776"/>
          </a:xfrm>
          <a:prstGeom prst="roundRect">
            <a:avLst>
              <a:gd name="adj" fmla="val 14815"/>
            </a:avLst>
          </a:prstGeom>
          <a:solidFill>
            <a:srgbClr val="EEF3F7"/>
          </a:solidFill>
          <a:ln/>
        </p:spPr>
      </p:sp>
      <p:sp>
        <p:nvSpPr>
          <p:cNvPr id="8" name="Shape 6"/>
          <p:cNvSpPr/>
          <p:nvPr/>
        </p:nvSpPr>
        <p:spPr>
          <a:xfrm>
            <a:off x="566928" y="1700784"/>
            <a:ext cx="384048" cy="384048"/>
          </a:xfrm>
          <a:prstGeom prst="ellipse">
            <a:avLst/>
          </a:prstGeom>
          <a:solidFill>
            <a:srgbClr val="0B3C5D"/>
          </a:solidFill>
          <a:ln/>
        </p:spPr>
      </p:sp>
      <p:pic>
        <p:nvPicPr>
          <p:cNvPr id="9" name="Image 0" descr="preencoded.png">    </p:cNvPr>
          <p:cNvPicPr>
            <a:picLocks noChangeAspect="1"/>
          </p:cNvPicPr>
          <p:nvPr/>
        </p:nvPicPr>
        <p:blipFill>
          <a:blip r:embed="rId1"/>
          <a:stretch>
            <a:fillRect/>
          </a:stretch>
        </p:blipFill>
        <p:spPr>
          <a:xfrm>
            <a:off x="662940" y="1796796"/>
            <a:ext cx="192024" cy="192024"/>
          </a:xfrm>
          <a:prstGeom prst="rect">
            <a:avLst/>
          </a:prstGeom>
        </p:spPr>
      </p:pic>
      <p:sp>
        <p:nvSpPr>
          <p:cNvPr id="10" name="Text 7"/>
          <p:cNvSpPr txBox="1"/>
          <p:nvPr/>
        </p:nvSpPr>
        <p:spPr>
          <a:xfrm>
            <a:off x="1097280" y="1645920"/>
            <a:ext cx="3840480" cy="493776"/>
          </a:xfrm>
          <a:prstGeom prst="rect">
            <a:avLst/>
          </a:prstGeom>
          <a:noFill/>
          <a:ln/>
        </p:spPr>
        <p:txBody>
          <a:bodyPr wrap="square" lIns="0" tIns="0" rIns="0" bIns="0" rtlCol="0" anchor="ctr"/>
          <a:lstStyle/>
          <a:p>
            <a:pPr indent="0" marL="0">
              <a:buNone/>
            </a:pPr>
            <a:r>
              <a:rPr lang="en-US" sz="1350" dirty="0">
                <a:solidFill>
                  <a:srgbClr val="1F2933"/>
                </a:solidFill>
                <a:latin typeface="Calibri" pitchFamily="34" charset="0"/>
                <a:ea typeface="Calibri" pitchFamily="34" charset="-122"/>
                <a:cs typeface="Calibri" pitchFamily="34" charset="-120"/>
              </a:rPr>
              <a:t>Percaya diri</a:t>
            </a:r>
            <a:endParaRPr lang="en-US" sz="1350" dirty="0"/>
          </a:p>
        </p:txBody>
      </p:sp>
      <p:sp>
        <p:nvSpPr>
          <p:cNvPr id="11" name="Shape 8"/>
          <p:cNvSpPr/>
          <p:nvPr/>
        </p:nvSpPr>
        <p:spPr>
          <a:xfrm>
            <a:off x="457200" y="2231136"/>
            <a:ext cx="4572000" cy="493776"/>
          </a:xfrm>
          <a:prstGeom prst="roundRect">
            <a:avLst>
              <a:gd name="adj" fmla="val 14815"/>
            </a:avLst>
          </a:prstGeom>
          <a:solidFill>
            <a:srgbClr val="EEF3F7"/>
          </a:solidFill>
          <a:ln/>
        </p:spPr>
      </p:sp>
      <p:sp>
        <p:nvSpPr>
          <p:cNvPr id="12" name="Shape 9"/>
          <p:cNvSpPr/>
          <p:nvPr/>
        </p:nvSpPr>
        <p:spPr>
          <a:xfrm>
            <a:off x="566928" y="2286000"/>
            <a:ext cx="384048" cy="384048"/>
          </a:xfrm>
          <a:prstGeom prst="ellipse">
            <a:avLst/>
          </a:prstGeom>
          <a:solidFill>
            <a:srgbClr val="2A9D8F"/>
          </a:solidFill>
          <a:ln/>
        </p:spPr>
      </p:sp>
      <p:pic>
        <p:nvPicPr>
          <p:cNvPr id="13" name="Image 1" descr="preencoded.png">    </p:cNvPr>
          <p:cNvPicPr>
            <a:picLocks noChangeAspect="1"/>
          </p:cNvPicPr>
          <p:nvPr/>
        </p:nvPicPr>
        <p:blipFill>
          <a:blip r:embed="rId2"/>
          <a:stretch>
            <a:fillRect/>
          </a:stretch>
        </p:blipFill>
        <p:spPr>
          <a:xfrm>
            <a:off x="662940" y="2382012"/>
            <a:ext cx="192024" cy="192024"/>
          </a:xfrm>
          <a:prstGeom prst="rect">
            <a:avLst/>
          </a:prstGeom>
        </p:spPr>
      </p:pic>
      <p:sp>
        <p:nvSpPr>
          <p:cNvPr id="14" name="Text 10"/>
          <p:cNvSpPr txBox="1"/>
          <p:nvPr/>
        </p:nvSpPr>
        <p:spPr>
          <a:xfrm>
            <a:off x="1097280" y="2231136"/>
            <a:ext cx="3840480" cy="493776"/>
          </a:xfrm>
          <a:prstGeom prst="rect">
            <a:avLst/>
          </a:prstGeom>
          <a:noFill/>
          <a:ln/>
        </p:spPr>
        <p:txBody>
          <a:bodyPr wrap="square" lIns="0" tIns="0" rIns="0" bIns="0" rtlCol="0" anchor="ctr"/>
          <a:lstStyle/>
          <a:p>
            <a:pPr indent="0" marL="0">
              <a:buNone/>
            </a:pPr>
            <a:r>
              <a:rPr lang="en-US" sz="1350" dirty="0">
                <a:solidFill>
                  <a:srgbClr val="1F2933"/>
                </a:solidFill>
                <a:latin typeface="Calibri" pitchFamily="34" charset="0"/>
                <a:ea typeface="Calibri" pitchFamily="34" charset="-122"/>
                <a:cs typeface="Calibri" pitchFamily="34" charset="-120"/>
              </a:rPr>
              <a:t>Berorientasi pada tugas dan hasil</a:t>
            </a:r>
            <a:endParaRPr lang="en-US" sz="1350" dirty="0"/>
          </a:p>
        </p:txBody>
      </p:sp>
      <p:sp>
        <p:nvSpPr>
          <p:cNvPr id="15" name="Shape 11"/>
          <p:cNvSpPr/>
          <p:nvPr/>
        </p:nvSpPr>
        <p:spPr>
          <a:xfrm>
            <a:off x="457200" y="2816352"/>
            <a:ext cx="4572000" cy="493776"/>
          </a:xfrm>
          <a:prstGeom prst="roundRect">
            <a:avLst>
              <a:gd name="adj" fmla="val 14815"/>
            </a:avLst>
          </a:prstGeom>
          <a:solidFill>
            <a:srgbClr val="EEF3F7"/>
          </a:solidFill>
          <a:ln/>
        </p:spPr>
      </p:sp>
      <p:sp>
        <p:nvSpPr>
          <p:cNvPr id="16" name="Shape 12"/>
          <p:cNvSpPr/>
          <p:nvPr/>
        </p:nvSpPr>
        <p:spPr>
          <a:xfrm>
            <a:off x="566928" y="2871216"/>
            <a:ext cx="384048" cy="384048"/>
          </a:xfrm>
          <a:prstGeom prst="ellipse">
            <a:avLst/>
          </a:prstGeom>
          <a:solidFill>
            <a:srgbClr val="0B3C5D"/>
          </a:solidFill>
          <a:ln/>
        </p:spPr>
      </p:sp>
      <p:pic>
        <p:nvPicPr>
          <p:cNvPr id="17" name="Image 2" descr="preencoded.png">    </p:cNvPr>
          <p:cNvPicPr>
            <a:picLocks noChangeAspect="1"/>
          </p:cNvPicPr>
          <p:nvPr/>
        </p:nvPicPr>
        <p:blipFill>
          <a:blip r:embed="rId3"/>
          <a:stretch>
            <a:fillRect/>
          </a:stretch>
        </p:blipFill>
        <p:spPr>
          <a:xfrm>
            <a:off x="662940" y="2967228"/>
            <a:ext cx="192024" cy="192024"/>
          </a:xfrm>
          <a:prstGeom prst="rect">
            <a:avLst/>
          </a:prstGeom>
        </p:spPr>
      </p:pic>
      <p:sp>
        <p:nvSpPr>
          <p:cNvPr id="18" name="Text 13"/>
          <p:cNvSpPr txBox="1"/>
          <p:nvPr/>
        </p:nvSpPr>
        <p:spPr>
          <a:xfrm>
            <a:off x="1097280" y="2816352"/>
            <a:ext cx="3840480" cy="493776"/>
          </a:xfrm>
          <a:prstGeom prst="rect">
            <a:avLst/>
          </a:prstGeom>
          <a:noFill/>
          <a:ln/>
        </p:spPr>
        <p:txBody>
          <a:bodyPr wrap="square" lIns="0" tIns="0" rIns="0" bIns="0" rtlCol="0" anchor="ctr"/>
          <a:lstStyle/>
          <a:p>
            <a:pPr indent="0" marL="0">
              <a:buNone/>
            </a:pPr>
            <a:r>
              <a:rPr lang="en-US" sz="1350" dirty="0">
                <a:solidFill>
                  <a:srgbClr val="1F2933"/>
                </a:solidFill>
                <a:latin typeface="Calibri" pitchFamily="34" charset="0"/>
                <a:ea typeface="Calibri" pitchFamily="34" charset="-122"/>
                <a:cs typeface="Calibri" pitchFamily="34" charset="-120"/>
              </a:rPr>
              <a:t>Berani mengambil risiko</a:t>
            </a:r>
            <a:endParaRPr lang="en-US" sz="1350" dirty="0"/>
          </a:p>
        </p:txBody>
      </p:sp>
      <p:sp>
        <p:nvSpPr>
          <p:cNvPr id="19" name="Shape 14"/>
          <p:cNvSpPr/>
          <p:nvPr/>
        </p:nvSpPr>
        <p:spPr>
          <a:xfrm>
            <a:off x="457200" y="3401568"/>
            <a:ext cx="4572000" cy="493776"/>
          </a:xfrm>
          <a:prstGeom prst="roundRect">
            <a:avLst>
              <a:gd name="adj" fmla="val 14815"/>
            </a:avLst>
          </a:prstGeom>
          <a:solidFill>
            <a:srgbClr val="EEF3F7"/>
          </a:solidFill>
          <a:ln/>
        </p:spPr>
      </p:sp>
      <p:sp>
        <p:nvSpPr>
          <p:cNvPr id="20" name="Shape 15"/>
          <p:cNvSpPr/>
          <p:nvPr/>
        </p:nvSpPr>
        <p:spPr>
          <a:xfrm>
            <a:off x="566928" y="3456432"/>
            <a:ext cx="384048" cy="384048"/>
          </a:xfrm>
          <a:prstGeom prst="ellipse">
            <a:avLst/>
          </a:prstGeom>
          <a:solidFill>
            <a:srgbClr val="2A9D8F"/>
          </a:solidFill>
          <a:ln/>
        </p:spPr>
      </p:sp>
      <p:pic>
        <p:nvPicPr>
          <p:cNvPr id="21" name="Image 3" descr="preencoded.png">    </p:cNvPr>
          <p:cNvPicPr>
            <a:picLocks noChangeAspect="1"/>
          </p:cNvPicPr>
          <p:nvPr/>
        </p:nvPicPr>
        <p:blipFill>
          <a:blip r:embed="rId4"/>
          <a:stretch>
            <a:fillRect/>
          </a:stretch>
        </p:blipFill>
        <p:spPr>
          <a:xfrm>
            <a:off x="662940" y="3552444"/>
            <a:ext cx="192024" cy="192024"/>
          </a:xfrm>
          <a:prstGeom prst="rect">
            <a:avLst/>
          </a:prstGeom>
        </p:spPr>
      </p:pic>
      <p:sp>
        <p:nvSpPr>
          <p:cNvPr id="22" name="Text 16"/>
          <p:cNvSpPr txBox="1"/>
          <p:nvPr/>
        </p:nvSpPr>
        <p:spPr>
          <a:xfrm>
            <a:off x="1097280" y="3401568"/>
            <a:ext cx="3840480" cy="493776"/>
          </a:xfrm>
          <a:prstGeom prst="rect">
            <a:avLst/>
          </a:prstGeom>
          <a:noFill/>
          <a:ln/>
        </p:spPr>
        <p:txBody>
          <a:bodyPr wrap="square" lIns="0" tIns="0" rIns="0" bIns="0" rtlCol="0" anchor="ctr"/>
          <a:lstStyle/>
          <a:p>
            <a:pPr indent="0" marL="0">
              <a:buNone/>
            </a:pPr>
            <a:r>
              <a:rPr lang="en-US" sz="1350" dirty="0">
                <a:solidFill>
                  <a:srgbClr val="1F2933"/>
                </a:solidFill>
                <a:latin typeface="Calibri" pitchFamily="34" charset="0"/>
                <a:ea typeface="Calibri" pitchFamily="34" charset="-122"/>
                <a:cs typeface="Calibri" pitchFamily="34" charset="-120"/>
              </a:rPr>
              <a:t>Kepemimpinan</a:t>
            </a:r>
            <a:endParaRPr lang="en-US" sz="1350" dirty="0"/>
          </a:p>
        </p:txBody>
      </p:sp>
      <p:sp>
        <p:nvSpPr>
          <p:cNvPr id="23" name="Shape 17"/>
          <p:cNvSpPr/>
          <p:nvPr/>
        </p:nvSpPr>
        <p:spPr>
          <a:xfrm>
            <a:off x="457200" y="3986784"/>
            <a:ext cx="4572000" cy="493776"/>
          </a:xfrm>
          <a:prstGeom prst="roundRect">
            <a:avLst>
              <a:gd name="adj" fmla="val 14815"/>
            </a:avLst>
          </a:prstGeom>
          <a:solidFill>
            <a:srgbClr val="EEF3F7"/>
          </a:solidFill>
          <a:ln/>
        </p:spPr>
      </p:sp>
      <p:sp>
        <p:nvSpPr>
          <p:cNvPr id="24" name="Shape 18"/>
          <p:cNvSpPr/>
          <p:nvPr/>
        </p:nvSpPr>
        <p:spPr>
          <a:xfrm>
            <a:off x="566928" y="4041648"/>
            <a:ext cx="384048" cy="384048"/>
          </a:xfrm>
          <a:prstGeom prst="ellipse">
            <a:avLst/>
          </a:prstGeom>
          <a:solidFill>
            <a:srgbClr val="0B3C5D"/>
          </a:solidFill>
          <a:ln/>
        </p:spPr>
      </p:sp>
      <p:pic>
        <p:nvPicPr>
          <p:cNvPr id="25" name="Image 4" descr="preencoded.png">    </p:cNvPr>
          <p:cNvPicPr>
            <a:picLocks noChangeAspect="1"/>
          </p:cNvPicPr>
          <p:nvPr/>
        </p:nvPicPr>
        <p:blipFill>
          <a:blip r:embed="rId5"/>
          <a:stretch>
            <a:fillRect/>
          </a:stretch>
        </p:blipFill>
        <p:spPr>
          <a:xfrm>
            <a:off x="662940" y="4137660"/>
            <a:ext cx="192024" cy="192024"/>
          </a:xfrm>
          <a:prstGeom prst="rect">
            <a:avLst/>
          </a:prstGeom>
        </p:spPr>
      </p:pic>
      <p:sp>
        <p:nvSpPr>
          <p:cNvPr id="26" name="Text 19"/>
          <p:cNvSpPr txBox="1"/>
          <p:nvPr/>
        </p:nvSpPr>
        <p:spPr>
          <a:xfrm>
            <a:off x="1097280" y="3986784"/>
            <a:ext cx="3840480" cy="493776"/>
          </a:xfrm>
          <a:prstGeom prst="rect">
            <a:avLst/>
          </a:prstGeom>
          <a:noFill/>
          <a:ln/>
        </p:spPr>
        <p:txBody>
          <a:bodyPr wrap="square" lIns="0" tIns="0" rIns="0" bIns="0" rtlCol="0" anchor="ctr"/>
          <a:lstStyle/>
          <a:p>
            <a:pPr indent="0" marL="0">
              <a:buNone/>
            </a:pPr>
            <a:r>
              <a:rPr lang="en-US" sz="1350" dirty="0">
                <a:solidFill>
                  <a:srgbClr val="1F2933"/>
                </a:solidFill>
                <a:latin typeface="Calibri" pitchFamily="34" charset="0"/>
                <a:ea typeface="Calibri" pitchFamily="34" charset="-122"/>
                <a:cs typeface="Calibri" pitchFamily="34" charset="-120"/>
              </a:rPr>
              <a:t>Berorientasi ke masa depan</a:t>
            </a:r>
            <a:endParaRPr lang="en-US" sz="1350" dirty="0"/>
          </a:p>
        </p:txBody>
      </p:sp>
      <p:sp>
        <p:nvSpPr>
          <p:cNvPr id="27" name="Shape 20"/>
          <p:cNvSpPr/>
          <p:nvPr/>
        </p:nvSpPr>
        <p:spPr>
          <a:xfrm>
            <a:off x="5394960" y="1280160"/>
            <a:ext cx="3291840" cy="3383280"/>
          </a:xfrm>
          <a:prstGeom prst="roundRect">
            <a:avLst>
              <a:gd name="adj" fmla="val 2222"/>
            </a:avLst>
          </a:prstGeom>
          <a:solidFill>
            <a:srgbClr val="0B3C5D"/>
          </a:solidFill>
          <a:ln/>
        </p:spPr>
      </p:sp>
      <p:sp>
        <p:nvSpPr>
          <p:cNvPr id="28" name="Text 21"/>
          <p:cNvSpPr txBox="1"/>
          <p:nvPr/>
        </p:nvSpPr>
        <p:spPr>
          <a:xfrm>
            <a:off x="5577840" y="1417320"/>
            <a:ext cx="2926080" cy="320040"/>
          </a:xfrm>
          <a:prstGeom prst="rect">
            <a:avLst/>
          </a:prstGeom>
          <a:noFill/>
          <a:ln/>
        </p:spPr>
        <p:txBody>
          <a:bodyPr wrap="square" lIns="0" tIns="0" rIns="0" bIns="0" rtlCol="0" anchor="t"/>
          <a:lstStyle/>
          <a:p>
            <a:pPr indent="0" marL="0">
              <a:buNone/>
            </a:pPr>
            <a:r>
              <a:rPr lang="en-US" sz="1600" b="1" dirty="0">
                <a:solidFill>
                  <a:srgbClr val="FFFFFF"/>
                </a:solidFill>
                <a:latin typeface="Cambria" pitchFamily="34" charset="0"/>
                <a:ea typeface="Cambria" pitchFamily="34" charset="-122"/>
                <a:cs typeface="Cambria" pitchFamily="34" charset="-120"/>
              </a:rPr>
              <a:t>Mengubah pola pikir</a:t>
            </a:r>
            <a:endParaRPr lang="en-US" sz="1600" dirty="0"/>
          </a:p>
        </p:txBody>
      </p:sp>
      <p:sp>
        <p:nvSpPr>
          <p:cNvPr id="29" name="Text 22"/>
          <p:cNvSpPr txBox="1"/>
          <p:nvPr/>
        </p:nvSpPr>
        <p:spPr>
          <a:xfrm>
            <a:off x="5669280" y="1920240"/>
            <a:ext cx="2743200" cy="640080"/>
          </a:xfrm>
          <a:prstGeom prst="roundRect">
            <a:avLst>
              <a:gd name="adj" fmla="val 11429"/>
            </a:avLst>
          </a:prstGeom>
          <a:solidFill>
            <a:srgbClr val="14527A"/>
          </a:solidFill>
          <a:ln/>
        </p:spPr>
        <p:txBody>
          <a:bodyPr wrap="square" lIns="38100" tIns="38100" rIns="38100" bIns="381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Pola pikir pekerja</a:t>
            </a:r>
            <a:endParaRPr lang="en-US" sz="1400" dirty="0"/>
          </a:p>
        </p:txBody>
      </p:sp>
      <p:sp>
        <p:nvSpPr>
          <p:cNvPr id="30" name="Shape 23"/>
          <p:cNvSpPr/>
          <p:nvPr/>
        </p:nvSpPr>
        <p:spPr>
          <a:xfrm>
            <a:off x="6812280" y="2651760"/>
            <a:ext cx="457200" cy="457200"/>
          </a:xfrm>
          <a:prstGeom prst="ellipse">
            <a:avLst/>
          </a:prstGeom>
          <a:solidFill>
            <a:srgbClr val="F2A541"/>
          </a:solidFill>
          <a:ln/>
        </p:spPr>
      </p:sp>
      <p:pic>
        <p:nvPicPr>
          <p:cNvPr id="31" name="Image 5" descr="preencoded.png">    </p:cNvPr>
          <p:cNvPicPr>
            <a:picLocks noChangeAspect="1"/>
          </p:cNvPicPr>
          <p:nvPr/>
        </p:nvPicPr>
        <p:blipFill>
          <a:blip r:embed="rId6"/>
          <a:stretch>
            <a:fillRect/>
          </a:stretch>
        </p:blipFill>
        <p:spPr>
          <a:xfrm>
            <a:off x="6926580" y="2766060"/>
            <a:ext cx="228600" cy="228600"/>
          </a:xfrm>
          <a:prstGeom prst="rect">
            <a:avLst/>
          </a:prstGeom>
        </p:spPr>
      </p:pic>
      <p:sp>
        <p:nvSpPr>
          <p:cNvPr id="32" name="Text 24"/>
          <p:cNvSpPr txBox="1"/>
          <p:nvPr/>
        </p:nvSpPr>
        <p:spPr>
          <a:xfrm>
            <a:off x="5669280" y="3246120"/>
            <a:ext cx="2743200" cy="640080"/>
          </a:xfrm>
          <a:prstGeom prst="roundRect">
            <a:avLst>
              <a:gd name="adj" fmla="val 11429"/>
            </a:avLst>
          </a:prstGeom>
          <a:solidFill>
            <a:srgbClr val="F2A541"/>
          </a:solidFill>
          <a:ln/>
        </p:spPr>
        <p:txBody>
          <a:bodyPr wrap="square" lIns="38100" tIns="38100" rIns="38100" bIns="38100" rtlCol="0" anchor="ctr"/>
          <a:lstStyle/>
          <a:p>
            <a:pPr algn="ctr" indent="0" marL="0">
              <a:buNone/>
            </a:pPr>
            <a:r>
              <a:rPr lang="en-US" sz="1400" b="1" dirty="0">
                <a:solidFill>
                  <a:srgbClr val="0B3C5D"/>
                </a:solidFill>
                <a:latin typeface="Calibri" pitchFamily="34" charset="0"/>
                <a:ea typeface="Calibri" pitchFamily="34" charset="-122"/>
                <a:cs typeface="Calibri" pitchFamily="34" charset="-120"/>
              </a:rPr>
              <a:t>Pola pikir pengusaha</a:t>
            </a:r>
            <a:endParaRPr lang="en-US" sz="1400" dirty="0"/>
          </a:p>
        </p:txBody>
      </p:sp>
      <p:sp>
        <p:nvSpPr>
          <p:cNvPr id="33" name="Text 25"/>
          <p:cNvSpPr txBox="1"/>
          <p:nvPr/>
        </p:nvSpPr>
        <p:spPr>
          <a:xfrm>
            <a:off x="5669280" y="4023360"/>
            <a:ext cx="2743200" cy="548640"/>
          </a:xfrm>
          <a:prstGeom prst="rect">
            <a:avLst/>
          </a:prstGeom>
          <a:noFill/>
          <a:ln/>
        </p:spPr>
        <p:txBody>
          <a:bodyPr wrap="square" lIns="0" tIns="0" rIns="0" bIns="0" rtlCol="0" anchor="t"/>
          <a:lstStyle/>
          <a:p>
            <a:pPr indent="0" marL="0">
              <a:buNone/>
            </a:pPr>
            <a:r>
              <a:rPr lang="en-US" sz="1100" dirty="0">
                <a:solidFill>
                  <a:srgbClr val="CADCFC"/>
                </a:solidFill>
                <a:latin typeface="Calibri" pitchFamily="34" charset="0"/>
                <a:ea typeface="Calibri" pitchFamily="34" charset="-122"/>
                <a:cs typeface="Calibri" pitchFamily="34" charset="-120"/>
              </a:rPr>
              <a:t>Inovasi di era Revolusi Industri 4.0 menjadi strategi kunci usaha kecil.</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4 · FUNGSI BISNIS</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Dasar-Dasar Manajemen SDM</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13</a:t>
            </a:r>
            <a:endParaRPr lang="en-US" sz="900" dirty="0"/>
          </a:p>
        </p:txBody>
      </p:sp>
      <p:sp>
        <p:nvSpPr>
          <p:cNvPr id="6" name="Text 4"/>
          <p:cNvSpPr txBox="1"/>
          <p:nvPr/>
        </p:nvSpPr>
        <p:spPr>
          <a:xfrm>
            <a:off x="457200" y="1280160"/>
            <a:ext cx="402336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Empat tujuan utama HRM</a:t>
            </a:r>
            <a:endParaRPr lang="en-US" sz="1500" dirty="0"/>
          </a:p>
        </p:txBody>
      </p:sp>
      <p:sp>
        <p:nvSpPr>
          <p:cNvPr id="7" name="Shape 5"/>
          <p:cNvSpPr/>
          <p:nvPr/>
        </p:nvSpPr>
        <p:spPr>
          <a:xfrm>
            <a:off x="457200" y="1645920"/>
            <a:ext cx="1920240" cy="841248"/>
          </a:xfrm>
          <a:prstGeom prst="roundRect">
            <a:avLst>
              <a:gd name="adj" fmla="val 8696"/>
            </a:avLst>
          </a:prstGeom>
          <a:solidFill>
            <a:srgbClr val="EEF3F7"/>
          </a:solidFill>
          <a:ln/>
        </p:spPr>
      </p:sp>
      <p:sp>
        <p:nvSpPr>
          <p:cNvPr id="8" name="Shape 6"/>
          <p:cNvSpPr/>
          <p:nvPr/>
        </p:nvSpPr>
        <p:spPr>
          <a:xfrm>
            <a:off x="566928" y="1828800"/>
            <a:ext cx="475488" cy="475488"/>
          </a:xfrm>
          <a:prstGeom prst="ellipse">
            <a:avLst/>
          </a:prstGeom>
          <a:solidFill>
            <a:srgbClr val="0B3C5D"/>
          </a:solidFill>
          <a:ln/>
        </p:spPr>
      </p:sp>
      <p:pic>
        <p:nvPicPr>
          <p:cNvPr id="9" name="Image 0" descr="preencoded.png">    </p:cNvPr>
          <p:cNvPicPr>
            <a:picLocks noChangeAspect="1"/>
          </p:cNvPicPr>
          <p:nvPr/>
        </p:nvPicPr>
        <p:blipFill>
          <a:blip r:embed="rId1"/>
          <a:stretch>
            <a:fillRect/>
          </a:stretch>
        </p:blipFill>
        <p:spPr>
          <a:xfrm>
            <a:off x="685800" y="1947672"/>
            <a:ext cx="237744" cy="237744"/>
          </a:xfrm>
          <a:prstGeom prst="rect">
            <a:avLst/>
          </a:prstGeom>
        </p:spPr>
      </p:pic>
      <p:sp>
        <p:nvSpPr>
          <p:cNvPr id="10" name="Text 7"/>
          <p:cNvSpPr txBox="1"/>
          <p:nvPr/>
        </p:nvSpPr>
        <p:spPr>
          <a:xfrm>
            <a:off x="1115568" y="1645920"/>
            <a:ext cx="1207008" cy="841248"/>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Integrasi strategis</a:t>
            </a:r>
            <a:endParaRPr lang="en-US" sz="1200" dirty="0"/>
          </a:p>
        </p:txBody>
      </p:sp>
      <p:sp>
        <p:nvSpPr>
          <p:cNvPr id="11" name="Shape 8"/>
          <p:cNvSpPr/>
          <p:nvPr/>
        </p:nvSpPr>
        <p:spPr>
          <a:xfrm>
            <a:off x="2514600" y="1645920"/>
            <a:ext cx="1920240" cy="841248"/>
          </a:xfrm>
          <a:prstGeom prst="roundRect">
            <a:avLst>
              <a:gd name="adj" fmla="val 8696"/>
            </a:avLst>
          </a:prstGeom>
          <a:solidFill>
            <a:srgbClr val="EEF3F7"/>
          </a:solidFill>
          <a:ln/>
        </p:spPr>
      </p:sp>
      <p:sp>
        <p:nvSpPr>
          <p:cNvPr id="12" name="Shape 9"/>
          <p:cNvSpPr/>
          <p:nvPr/>
        </p:nvSpPr>
        <p:spPr>
          <a:xfrm>
            <a:off x="2624328" y="1828800"/>
            <a:ext cx="475488" cy="475488"/>
          </a:xfrm>
          <a:prstGeom prst="ellipse">
            <a:avLst/>
          </a:prstGeom>
          <a:solidFill>
            <a:srgbClr val="1D6A96"/>
          </a:solidFill>
          <a:ln/>
        </p:spPr>
      </p:sp>
      <p:pic>
        <p:nvPicPr>
          <p:cNvPr id="13" name="Image 1" descr="preencoded.png">    </p:cNvPr>
          <p:cNvPicPr>
            <a:picLocks noChangeAspect="1"/>
          </p:cNvPicPr>
          <p:nvPr/>
        </p:nvPicPr>
        <p:blipFill>
          <a:blip r:embed="rId2"/>
          <a:stretch>
            <a:fillRect/>
          </a:stretch>
        </p:blipFill>
        <p:spPr>
          <a:xfrm>
            <a:off x="2743200" y="1947672"/>
            <a:ext cx="237744" cy="237744"/>
          </a:xfrm>
          <a:prstGeom prst="rect">
            <a:avLst/>
          </a:prstGeom>
        </p:spPr>
      </p:pic>
      <p:sp>
        <p:nvSpPr>
          <p:cNvPr id="14" name="Text 10"/>
          <p:cNvSpPr txBox="1"/>
          <p:nvPr/>
        </p:nvSpPr>
        <p:spPr>
          <a:xfrm>
            <a:off x="3172968" y="1645920"/>
            <a:ext cx="1207008" cy="841248"/>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Komitmen tinggi</a:t>
            </a:r>
            <a:endParaRPr lang="en-US" sz="1200" dirty="0"/>
          </a:p>
        </p:txBody>
      </p:sp>
      <p:sp>
        <p:nvSpPr>
          <p:cNvPr id="15" name="Shape 11"/>
          <p:cNvSpPr/>
          <p:nvPr/>
        </p:nvSpPr>
        <p:spPr>
          <a:xfrm>
            <a:off x="457200" y="2606040"/>
            <a:ext cx="1920240" cy="841248"/>
          </a:xfrm>
          <a:prstGeom prst="roundRect">
            <a:avLst>
              <a:gd name="adj" fmla="val 8696"/>
            </a:avLst>
          </a:prstGeom>
          <a:solidFill>
            <a:srgbClr val="EEF3F7"/>
          </a:solidFill>
          <a:ln/>
        </p:spPr>
      </p:sp>
      <p:sp>
        <p:nvSpPr>
          <p:cNvPr id="16" name="Shape 12"/>
          <p:cNvSpPr/>
          <p:nvPr/>
        </p:nvSpPr>
        <p:spPr>
          <a:xfrm>
            <a:off x="566928" y="2788920"/>
            <a:ext cx="475488" cy="475488"/>
          </a:xfrm>
          <a:prstGeom prst="ellipse">
            <a:avLst/>
          </a:prstGeom>
          <a:solidFill>
            <a:srgbClr val="2A9D8F"/>
          </a:solidFill>
          <a:ln/>
        </p:spPr>
      </p:sp>
      <p:pic>
        <p:nvPicPr>
          <p:cNvPr id="17" name="Image 2" descr="preencoded.png">    </p:cNvPr>
          <p:cNvPicPr>
            <a:picLocks noChangeAspect="1"/>
          </p:cNvPicPr>
          <p:nvPr/>
        </p:nvPicPr>
        <p:blipFill>
          <a:blip r:embed="rId3"/>
          <a:stretch>
            <a:fillRect/>
          </a:stretch>
        </p:blipFill>
        <p:spPr>
          <a:xfrm>
            <a:off x="685800" y="2907792"/>
            <a:ext cx="237744" cy="237744"/>
          </a:xfrm>
          <a:prstGeom prst="rect">
            <a:avLst/>
          </a:prstGeom>
        </p:spPr>
      </p:pic>
      <p:sp>
        <p:nvSpPr>
          <p:cNvPr id="18" name="Text 13"/>
          <p:cNvSpPr txBox="1"/>
          <p:nvPr/>
        </p:nvSpPr>
        <p:spPr>
          <a:xfrm>
            <a:off x="1115568" y="2606040"/>
            <a:ext cx="1207008" cy="841248"/>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Kualitas tinggi</a:t>
            </a:r>
            <a:endParaRPr lang="en-US" sz="1200" dirty="0"/>
          </a:p>
        </p:txBody>
      </p:sp>
      <p:sp>
        <p:nvSpPr>
          <p:cNvPr id="19" name="Shape 14"/>
          <p:cNvSpPr/>
          <p:nvPr/>
        </p:nvSpPr>
        <p:spPr>
          <a:xfrm>
            <a:off x="2514600" y="2606040"/>
            <a:ext cx="1920240" cy="841248"/>
          </a:xfrm>
          <a:prstGeom prst="roundRect">
            <a:avLst>
              <a:gd name="adj" fmla="val 8696"/>
            </a:avLst>
          </a:prstGeom>
          <a:solidFill>
            <a:srgbClr val="EEF3F7"/>
          </a:solidFill>
          <a:ln/>
        </p:spPr>
      </p:sp>
      <p:sp>
        <p:nvSpPr>
          <p:cNvPr id="20" name="Shape 15"/>
          <p:cNvSpPr/>
          <p:nvPr/>
        </p:nvSpPr>
        <p:spPr>
          <a:xfrm>
            <a:off x="2624328" y="2788920"/>
            <a:ext cx="475488" cy="475488"/>
          </a:xfrm>
          <a:prstGeom prst="ellipse">
            <a:avLst/>
          </a:prstGeom>
          <a:solidFill>
            <a:srgbClr val="14527A"/>
          </a:solidFill>
          <a:ln/>
        </p:spPr>
      </p:sp>
      <p:pic>
        <p:nvPicPr>
          <p:cNvPr id="21" name="Image 3" descr="preencoded.png">    </p:cNvPr>
          <p:cNvPicPr>
            <a:picLocks noChangeAspect="1"/>
          </p:cNvPicPr>
          <p:nvPr/>
        </p:nvPicPr>
        <p:blipFill>
          <a:blip r:embed="rId4"/>
          <a:stretch>
            <a:fillRect/>
          </a:stretch>
        </p:blipFill>
        <p:spPr>
          <a:xfrm>
            <a:off x="2743200" y="2907792"/>
            <a:ext cx="237744" cy="237744"/>
          </a:xfrm>
          <a:prstGeom prst="rect">
            <a:avLst/>
          </a:prstGeom>
        </p:spPr>
      </p:pic>
      <p:sp>
        <p:nvSpPr>
          <p:cNvPr id="22" name="Text 16"/>
          <p:cNvSpPr txBox="1"/>
          <p:nvPr/>
        </p:nvSpPr>
        <p:spPr>
          <a:xfrm>
            <a:off x="3172968" y="2606040"/>
            <a:ext cx="1207008" cy="841248"/>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Fleksibilitas</a:t>
            </a:r>
            <a:endParaRPr lang="en-US" sz="1200" dirty="0"/>
          </a:p>
        </p:txBody>
      </p:sp>
      <p:sp>
        <p:nvSpPr>
          <p:cNvPr id="23" name="Text 17"/>
          <p:cNvSpPr txBox="1"/>
          <p:nvPr/>
        </p:nvSpPr>
        <p:spPr>
          <a:xfrm>
            <a:off x="457200" y="3611880"/>
            <a:ext cx="4023360" cy="256032"/>
          </a:xfrm>
          <a:prstGeom prst="rect">
            <a:avLst/>
          </a:prstGeom>
          <a:noFill/>
          <a:ln/>
        </p:spPr>
        <p:txBody>
          <a:bodyPr wrap="square" lIns="0" tIns="0" rIns="0" bIns="0" rtlCol="0" anchor="t"/>
          <a:lstStyle/>
          <a:p>
            <a:pPr indent="0" marL="0">
              <a:buNone/>
            </a:pPr>
            <a:r>
              <a:rPr lang="en-US" sz="1200" b="1" dirty="0">
                <a:solidFill>
                  <a:srgbClr val="0B3C5D"/>
                </a:solidFill>
                <a:latin typeface="Calibri" pitchFamily="34" charset="0"/>
                <a:ea typeface="Calibri" pitchFamily="34" charset="-122"/>
                <a:cs typeface="Calibri" pitchFamily="34" charset="-120"/>
              </a:rPr>
              <a:t>Pengembangan SDM</a:t>
            </a:r>
            <a:endParaRPr lang="en-US" sz="1200" dirty="0"/>
          </a:p>
        </p:txBody>
      </p:sp>
      <p:sp>
        <p:nvSpPr>
          <p:cNvPr id="24" name="Text 18"/>
          <p:cNvSpPr txBox="1"/>
          <p:nvPr/>
        </p:nvSpPr>
        <p:spPr>
          <a:xfrm>
            <a:off x="457200" y="3931920"/>
            <a:ext cx="1280160" cy="502920"/>
          </a:xfrm>
          <a:prstGeom prst="roundRect">
            <a:avLst>
              <a:gd name="adj" fmla="val 14545"/>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Pelatihan</a:t>
            </a:r>
            <a:endParaRPr lang="en-US" sz="1000" dirty="0"/>
          </a:p>
        </p:txBody>
      </p:sp>
      <p:sp>
        <p:nvSpPr>
          <p:cNvPr id="25" name="Text 19"/>
          <p:cNvSpPr txBox="1"/>
          <p:nvPr/>
        </p:nvSpPr>
        <p:spPr>
          <a:xfrm>
            <a:off x="1828800" y="3931920"/>
            <a:ext cx="1280160" cy="502920"/>
          </a:xfrm>
          <a:prstGeom prst="roundRect">
            <a:avLst>
              <a:gd name="adj" fmla="val 14545"/>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Pengembangan organisasi</a:t>
            </a:r>
            <a:endParaRPr lang="en-US" sz="1000" dirty="0"/>
          </a:p>
        </p:txBody>
      </p:sp>
      <p:sp>
        <p:nvSpPr>
          <p:cNvPr id="26" name="Text 20"/>
          <p:cNvSpPr txBox="1"/>
          <p:nvPr/>
        </p:nvSpPr>
        <p:spPr>
          <a:xfrm>
            <a:off x="3200400" y="3931920"/>
            <a:ext cx="1280160" cy="502920"/>
          </a:xfrm>
          <a:prstGeom prst="roundRect">
            <a:avLst>
              <a:gd name="adj" fmla="val 14545"/>
            </a:avLst>
          </a:prstGeom>
          <a:solidFill>
            <a:srgbClr val="1D6A96"/>
          </a:solidFill>
          <a:ln/>
        </p:spPr>
        <p:txBody>
          <a:bodyPr wrap="square" lIns="38100" tIns="38100" rIns="38100" bIns="381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Pengembangan karier</a:t>
            </a:r>
            <a:endParaRPr lang="en-US" sz="1000" dirty="0"/>
          </a:p>
        </p:txBody>
      </p:sp>
      <p:sp>
        <p:nvSpPr>
          <p:cNvPr id="27" name="Shape 21"/>
          <p:cNvSpPr/>
          <p:nvPr/>
        </p:nvSpPr>
        <p:spPr>
          <a:xfrm>
            <a:off x="4754880" y="1280160"/>
            <a:ext cx="3931920" cy="3154680"/>
          </a:xfrm>
          <a:prstGeom prst="roundRect">
            <a:avLst>
              <a:gd name="adj" fmla="val 2319"/>
            </a:avLst>
          </a:prstGeom>
          <a:solidFill>
            <a:srgbClr val="0B3C5D"/>
          </a:solidFill>
          <a:ln/>
        </p:spPr>
      </p:sp>
      <p:sp>
        <p:nvSpPr>
          <p:cNvPr id="28" name="Text 22"/>
          <p:cNvSpPr txBox="1"/>
          <p:nvPr/>
        </p:nvSpPr>
        <p:spPr>
          <a:xfrm>
            <a:off x="4937760" y="1389888"/>
            <a:ext cx="3566160" cy="274320"/>
          </a:xfrm>
          <a:prstGeom prst="rect">
            <a:avLst/>
          </a:prstGeom>
          <a:noFill/>
          <a:ln/>
        </p:spPr>
        <p:txBody>
          <a:bodyPr wrap="square" lIns="0" tIns="0" rIns="0" bIns="0" rtlCol="0" anchor="t"/>
          <a:lstStyle/>
          <a:p>
            <a:pPr indent="0" marL="0">
              <a:buNone/>
            </a:pPr>
            <a:r>
              <a:rPr lang="en-US" sz="1500" b="1" dirty="0">
                <a:solidFill>
                  <a:srgbClr val="FFFFFF"/>
                </a:solidFill>
                <a:latin typeface="Cambria" pitchFamily="34" charset="0"/>
                <a:ea typeface="Cambria" pitchFamily="34" charset="-122"/>
                <a:cs typeface="Cambria" pitchFamily="34" charset="-120"/>
              </a:rPr>
              <a:t>Fungsi HRM</a:t>
            </a:r>
            <a:endParaRPr lang="en-US" sz="1500" dirty="0"/>
          </a:p>
        </p:txBody>
      </p:sp>
      <p:sp>
        <p:nvSpPr>
          <p:cNvPr id="29" name="Text 23"/>
          <p:cNvSpPr txBox="1"/>
          <p:nvPr/>
        </p:nvSpPr>
        <p:spPr>
          <a:xfrm>
            <a:off x="4937760" y="1783080"/>
            <a:ext cx="3566160" cy="182880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Perencanaan SDM</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Manajemen kinerja</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Kompensasi dan tunjangan</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Pengembangan SDM (HRD)</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Kesehatan, keselamatan, kesejahteraan</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Hubungan karyawan</a:t>
            </a:r>
            <a:endParaRPr lang="en-US" sz="1250" dirty="0"/>
          </a:p>
        </p:txBody>
      </p:sp>
      <p:sp>
        <p:nvSpPr>
          <p:cNvPr id="30" name="Text 24"/>
          <p:cNvSpPr txBox="1"/>
          <p:nvPr/>
        </p:nvSpPr>
        <p:spPr>
          <a:xfrm>
            <a:off x="4937760" y="3703320"/>
            <a:ext cx="3566160" cy="594360"/>
          </a:xfrm>
          <a:prstGeom prst="roundRect">
            <a:avLst>
              <a:gd name="adj" fmla="val 12308"/>
            </a:avLst>
          </a:prstGeom>
          <a:solidFill>
            <a:srgbClr val="F2A541"/>
          </a:solidFill>
          <a:ln/>
        </p:spPr>
        <p:txBody>
          <a:bodyPr wrap="square" lIns="38100" tIns="38100" rIns="38100" bIns="38100" rtlCol="0" anchor="ctr"/>
          <a:lstStyle/>
          <a:p>
            <a:pPr algn="ctr" indent="0" marL="0">
              <a:buNone/>
            </a:pPr>
            <a:r>
              <a:rPr lang="en-US" sz="1050" b="1" dirty="0">
                <a:solidFill>
                  <a:srgbClr val="0B3C5D"/>
                </a:solidFill>
                <a:latin typeface="Calibri" pitchFamily="34" charset="0"/>
                <a:ea typeface="Calibri" pitchFamily="34" charset="-122"/>
                <a:cs typeface="Calibri" pitchFamily="34" charset="-120"/>
              </a:rPr>
              <a:t>Kompensasi: tradisional, berbasis keterampilan, tim, variabel, eksekutif</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4 · FUNGSI BISNIS</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Dasar-Dasar Manajemen Pemasaran</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14</a:t>
            </a:r>
            <a:endParaRPr lang="en-US" sz="900" dirty="0"/>
          </a:p>
        </p:txBody>
      </p:sp>
      <p:sp>
        <p:nvSpPr>
          <p:cNvPr id="6" name="Shape 4"/>
          <p:cNvSpPr/>
          <p:nvPr/>
        </p:nvSpPr>
        <p:spPr>
          <a:xfrm>
            <a:off x="457200" y="1280160"/>
            <a:ext cx="8229600" cy="731520"/>
          </a:xfrm>
          <a:prstGeom prst="roundRect">
            <a:avLst>
              <a:gd name="adj" fmla="val 10000"/>
            </a:avLst>
          </a:prstGeom>
          <a:solidFill>
            <a:srgbClr val="EEF3F7"/>
          </a:solidFill>
          <a:ln/>
        </p:spPr>
      </p:sp>
      <p:sp>
        <p:nvSpPr>
          <p:cNvPr id="7" name="Text 5"/>
          <p:cNvSpPr txBox="1"/>
          <p:nvPr/>
        </p:nvSpPr>
        <p:spPr>
          <a:xfrm>
            <a:off x="640080" y="1280160"/>
            <a:ext cx="7863840" cy="731520"/>
          </a:xfrm>
          <a:prstGeom prst="rect">
            <a:avLst/>
          </a:prstGeom>
          <a:noFill/>
          <a:ln/>
        </p:spPr>
        <p:txBody>
          <a:bodyPr wrap="square" lIns="0" tIns="0" rIns="0" bIns="0" rtlCol="0" anchor="ctr"/>
          <a:lstStyle/>
          <a:p>
            <a:pPr indent="0" marL="0">
              <a:buNone/>
            </a:pPr>
            <a:r>
              <a:rPr lang="en-US" sz="1250" b="1" dirty="0">
                <a:solidFill>
                  <a:srgbClr val="0B3C5D"/>
                </a:solidFill>
                <a:latin typeface="Calibri" pitchFamily="34" charset="0"/>
                <a:ea typeface="Calibri" pitchFamily="34" charset="-122"/>
                <a:cs typeface="Calibri" pitchFamily="34" charset="-120"/>
              </a:rPr>
              <a:t>Pemasaran </a:t>
            </a:r>
            <a:pPr indent="0" marL="0">
              <a:buNone/>
            </a:pPr>
            <a:r>
              <a:rPr lang="en-US" sz="1250" dirty="0">
                <a:solidFill>
                  <a:srgbClr val="1F2933"/>
                </a:solidFill>
                <a:latin typeface="Calibri" pitchFamily="34" charset="0"/>
                <a:ea typeface="Calibri" pitchFamily="34" charset="-122"/>
                <a:cs typeface="Calibri" pitchFamily="34" charset="-120"/>
              </a:rPr>
              <a:t>menghubungkan produsen, penjual, dan konsumen secara saling menguntungkan. </a:t>
            </a:r>
            <a:pPr indent="0" marL="0">
              <a:buNone/>
            </a:pPr>
            <a:r>
              <a:rPr lang="en-US" sz="1250" b="1" dirty="0">
                <a:solidFill>
                  <a:srgbClr val="0B3C5D"/>
                </a:solidFill>
                <a:latin typeface="Calibri" pitchFamily="34" charset="0"/>
                <a:ea typeface="Calibri" pitchFamily="34" charset="-122"/>
                <a:cs typeface="Calibri" pitchFamily="34" charset="-120"/>
              </a:rPr>
              <a:t>Manajemen pemasaran </a:t>
            </a:r>
            <a:pPr indent="0" marL="0">
              <a:buNone/>
            </a:pPr>
            <a:r>
              <a:rPr lang="en-US" sz="1250" dirty="0">
                <a:solidFill>
                  <a:srgbClr val="1F2933"/>
                </a:solidFill>
                <a:latin typeface="Calibri" pitchFamily="34" charset="0"/>
                <a:ea typeface="Calibri" pitchFamily="34" charset="-122"/>
                <a:cs typeface="Calibri" pitchFamily="34" charset="-120"/>
              </a:rPr>
              <a:t>merencanakan, mengorganisasi, mengarahkan, dan mengawasi kegiatan itu.</a:t>
            </a:r>
            <a:endParaRPr lang="en-US" sz="1250" dirty="0"/>
          </a:p>
        </p:txBody>
      </p:sp>
      <p:sp>
        <p:nvSpPr>
          <p:cNvPr id="8" name="Shape 6"/>
          <p:cNvSpPr/>
          <p:nvPr/>
        </p:nvSpPr>
        <p:spPr>
          <a:xfrm>
            <a:off x="457200" y="2240280"/>
            <a:ext cx="1920240" cy="1097280"/>
          </a:xfrm>
          <a:prstGeom prst="roundRect">
            <a:avLst>
              <a:gd name="adj" fmla="val 6667"/>
            </a:avLst>
          </a:prstGeom>
          <a:solidFill>
            <a:srgbClr val="EEF3F7"/>
          </a:solidFill>
          <a:ln/>
        </p:spPr>
      </p:sp>
      <p:sp>
        <p:nvSpPr>
          <p:cNvPr id="9" name="Shape 7"/>
          <p:cNvSpPr/>
          <p:nvPr/>
        </p:nvSpPr>
        <p:spPr>
          <a:xfrm>
            <a:off x="594360" y="2514600"/>
            <a:ext cx="548640" cy="548640"/>
          </a:xfrm>
          <a:prstGeom prst="ellipse">
            <a:avLst/>
          </a:prstGeom>
          <a:solidFill>
            <a:srgbClr val="0B3C5D"/>
          </a:solidFill>
          <a:ln/>
        </p:spPr>
      </p:sp>
      <p:pic>
        <p:nvPicPr>
          <p:cNvPr id="10" name="Image 0" descr="preencoded.png">    </p:cNvPr>
          <p:cNvPicPr>
            <a:picLocks noChangeAspect="1"/>
          </p:cNvPicPr>
          <p:nvPr/>
        </p:nvPicPr>
        <p:blipFill>
          <a:blip r:embed="rId1"/>
          <a:stretch>
            <a:fillRect/>
          </a:stretch>
        </p:blipFill>
        <p:spPr>
          <a:xfrm>
            <a:off x="731520" y="2651760"/>
            <a:ext cx="274320" cy="274320"/>
          </a:xfrm>
          <a:prstGeom prst="rect">
            <a:avLst/>
          </a:prstGeom>
        </p:spPr>
      </p:pic>
      <p:sp>
        <p:nvSpPr>
          <p:cNvPr id="11" name="Text 8"/>
          <p:cNvSpPr txBox="1"/>
          <p:nvPr/>
        </p:nvSpPr>
        <p:spPr>
          <a:xfrm>
            <a:off x="1234440" y="249631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Product</a:t>
            </a:r>
            <a:endParaRPr lang="en-US" sz="1300" dirty="0"/>
          </a:p>
        </p:txBody>
      </p:sp>
      <p:sp>
        <p:nvSpPr>
          <p:cNvPr id="12" name="Text 9"/>
          <p:cNvSpPr txBox="1"/>
          <p:nvPr/>
        </p:nvSpPr>
        <p:spPr>
          <a:xfrm>
            <a:off x="1234440" y="283464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produk</a:t>
            </a:r>
            <a:endParaRPr lang="en-US" sz="1100" dirty="0"/>
          </a:p>
        </p:txBody>
      </p:sp>
      <p:sp>
        <p:nvSpPr>
          <p:cNvPr id="13" name="Shape 10"/>
          <p:cNvSpPr/>
          <p:nvPr/>
        </p:nvSpPr>
        <p:spPr>
          <a:xfrm>
            <a:off x="2560320" y="2240280"/>
            <a:ext cx="1920240" cy="1097280"/>
          </a:xfrm>
          <a:prstGeom prst="roundRect">
            <a:avLst>
              <a:gd name="adj" fmla="val 6667"/>
            </a:avLst>
          </a:prstGeom>
          <a:solidFill>
            <a:srgbClr val="EEF3F7"/>
          </a:solidFill>
          <a:ln/>
        </p:spPr>
      </p:sp>
      <p:sp>
        <p:nvSpPr>
          <p:cNvPr id="14" name="Shape 11"/>
          <p:cNvSpPr/>
          <p:nvPr/>
        </p:nvSpPr>
        <p:spPr>
          <a:xfrm>
            <a:off x="2697480" y="2514600"/>
            <a:ext cx="548640" cy="548640"/>
          </a:xfrm>
          <a:prstGeom prst="ellipse">
            <a:avLst/>
          </a:prstGeom>
          <a:solidFill>
            <a:srgbClr val="1D6A96"/>
          </a:solidFill>
          <a:ln/>
        </p:spPr>
      </p:sp>
      <p:pic>
        <p:nvPicPr>
          <p:cNvPr id="15" name="Image 1" descr="preencoded.png">    </p:cNvPr>
          <p:cNvPicPr>
            <a:picLocks noChangeAspect="1"/>
          </p:cNvPicPr>
          <p:nvPr/>
        </p:nvPicPr>
        <p:blipFill>
          <a:blip r:embed="rId2"/>
          <a:stretch>
            <a:fillRect/>
          </a:stretch>
        </p:blipFill>
        <p:spPr>
          <a:xfrm>
            <a:off x="2834640" y="2651760"/>
            <a:ext cx="274320" cy="274320"/>
          </a:xfrm>
          <a:prstGeom prst="rect">
            <a:avLst/>
          </a:prstGeom>
        </p:spPr>
      </p:pic>
      <p:sp>
        <p:nvSpPr>
          <p:cNvPr id="16" name="Text 12"/>
          <p:cNvSpPr txBox="1"/>
          <p:nvPr/>
        </p:nvSpPr>
        <p:spPr>
          <a:xfrm>
            <a:off x="3337560" y="249631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Price</a:t>
            </a:r>
            <a:endParaRPr lang="en-US" sz="1300" dirty="0"/>
          </a:p>
        </p:txBody>
      </p:sp>
      <p:sp>
        <p:nvSpPr>
          <p:cNvPr id="17" name="Text 13"/>
          <p:cNvSpPr txBox="1"/>
          <p:nvPr/>
        </p:nvSpPr>
        <p:spPr>
          <a:xfrm>
            <a:off x="3337560" y="283464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harga</a:t>
            </a:r>
            <a:endParaRPr lang="en-US" sz="1100" dirty="0"/>
          </a:p>
        </p:txBody>
      </p:sp>
      <p:sp>
        <p:nvSpPr>
          <p:cNvPr id="18" name="Shape 14"/>
          <p:cNvSpPr/>
          <p:nvPr/>
        </p:nvSpPr>
        <p:spPr>
          <a:xfrm>
            <a:off x="4663440" y="2240280"/>
            <a:ext cx="1920240" cy="1097280"/>
          </a:xfrm>
          <a:prstGeom prst="roundRect">
            <a:avLst>
              <a:gd name="adj" fmla="val 6667"/>
            </a:avLst>
          </a:prstGeom>
          <a:solidFill>
            <a:srgbClr val="EEF3F7"/>
          </a:solidFill>
          <a:ln/>
        </p:spPr>
      </p:sp>
      <p:sp>
        <p:nvSpPr>
          <p:cNvPr id="19" name="Shape 15"/>
          <p:cNvSpPr/>
          <p:nvPr/>
        </p:nvSpPr>
        <p:spPr>
          <a:xfrm>
            <a:off x="4800600" y="2514600"/>
            <a:ext cx="548640" cy="548640"/>
          </a:xfrm>
          <a:prstGeom prst="ellipse">
            <a:avLst/>
          </a:prstGeom>
          <a:solidFill>
            <a:srgbClr val="2A9D8F"/>
          </a:solidFill>
          <a:ln/>
        </p:spPr>
      </p:sp>
      <p:pic>
        <p:nvPicPr>
          <p:cNvPr id="20" name="Image 2" descr="preencoded.png">    </p:cNvPr>
          <p:cNvPicPr>
            <a:picLocks noChangeAspect="1"/>
          </p:cNvPicPr>
          <p:nvPr/>
        </p:nvPicPr>
        <p:blipFill>
          <a:blip r:embed="rId3"/>
          <a:stretch>
            <a:fillRect/>
          </a:stretch>
        </p:blipFill>
        <p:spPr>
          <a:xfrm>
            <a:off x="4937760" y="2651760"/>
            <a:ext cx="274320" cy="274320"/>
          </a:xfrm>
          <a:prstGeom prst="rect">
            <a:avLst/>
          </a:prstGeom>
        </p:spPr>
      </p:pic>
      <p:sp>
        <p:nvSpPr>
          <p:cNvPr id="21" name="Text 16"/>
          <p:cNvSpPr txBox="1"/>
          <p:nvPr/>
        </p:nvSpPr>
        <p:spPr>
          <a:xfrm>
            <a:off x="5440680" y="249631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Place</a:t>
            </a:r>
            <a:endParaRPr lang="en-US" sz="1300" dirty="0"/>
          </a:p>
        </p:txBody>
      </p:sp>
      <p:sp>
        <p:nvSpPr>
          <p:cNvPr id="22" name="Text 17"/>
          <p:cNvSpPr txBox="1"/>
          <p:nvPr/>
        </p:nvSpPr>
        <p:spPr>
          <a:xfrm>
            <a:off x="5440680" y="283464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tempat / distribusi</a:t>
            </a:r>
            <a:endParaRPr lang="en-US" sz="1100" dirty="0"/>
          </a:p>
        </p:txBody>
      </p:sp>
      <p:sp>
        <p:nvSpPr>
          <p:cNvPr id="23" name="Shape 18"/>
          <p:cNvSpPr/>
          <p:nvPr/>
        </p:nvSpPr>
        <p:spPr>
          <a:xfrm>
            <a:off x="6766560" y="2240280"/>
            <a:ext cx="1920240" cy="1097280"/>
          </a:xfrm>
          <a:prstGeom prst="roundRect">
            <a:avLst>
              <a:gd name="adj" fmla="val 6667"/>
            </a:avLst>
          </a:prstGeom>
          <a:solidFill>
            <a:srgbClr val="EEF3F7"/>
          </a:solidFill>
          <a:ln/>
        </p:spPr>
      </p:sp>
      <p:sp>
        <p:nvSpPr>
          <p:cNvPr id="24" name="Shape 19"/>
          <p:cNvSpPr/>
          <p:nvPr/>
        </p:nvSpPr>
        <p:spPr>
          <a:xfrm>
            <a:off x="6903720" y="2514600"/>
            <a:ext cx="548640" cy="548640"/>
          </a:xfrm>
          <a:prstGeom prst="ellipse">
            <a:avLst/>
          </a:prstGeom>
          <a:solidFill>
            <a:srgbClr val="14527A"/>
          </a:solidFill>
          <a:ln/>
        </p:spPr>
      </p:sp>
      <p:pic>
        <p:nvPicPr>
          <p:cNvPr id="25" name="Image 3" descr="preencoded.png">    </p:cNvPr>
          <p:cNvPicPr>
            <a:picLocks noChangeAspect="1"/>
          </p:cNvPicPr>
          <p:nvPr/>
        </p:nvPicPr>
        <p:blipFill>
          <a:blip r:embed="rId4"/>
          <a:stretch>
            <a:fillRect/>
          </a:stretch>
        </p:blipFill>
        <p:spPr>
          <a:xfrm>
            <a:off x="7040880" y="2651760"/>
            <a:ext cx="274320" cy="274320"/>
          </a:xfrm>
          <a:prstGeom prst="rect">
            <a:avLst/>
          </a:prstGeom>
        </p:spPr>
      </p:pic>
      <p:sp>
        <p:nvSpPr>
          <p:cNvPr id="26" name="Text 20"/>
          <p:cNvSpPr txBox="1"/>
          <p:nvPr/>
        </p:nvSpPr>
        <p:spPr>
          <a:xfrm>
            <a:off x="7543800" y="249631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Promotion</a:t>
            </a:r>
            <a:endParaRPr lang="en-US" sz="1300" dirty="0"/>
          </a:p>
        </p:txBody>
      </p:sp>
      <p:sp>
        <p:nvSpPr>
          <p:cNvPr id="27" name="Text 21"/>
          <p:cNvSpPr txBox="1"/>
          <p:nvPr/>
        </p:nvSpPr>
        <p:spPr>
          <a:xfrm>
            <a:off x="7543800" y="283464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promosi</a:t>
            </a:r>
            <a:endParaRPr lang="en-US" sz="1100" dirty="0"/>
          </a:p>
        </p:txBody>
      </p:sp>
      <p:sp>
        <p:nvSpPr>
          <p:cNvPr id="28" name="Shape 22"/>
          <p:cNvSpPr/>
          <p:nvPr/>
        </p:nvSpPr>
        <p:spPr>
          <a:xfrm>
            <a:off x="457200" y="3474720"/>
            <a:ext cx="1920240" cy="1097280"/>
          </a:xfrm>
          <a:prstGeom prst="roundRect">
            <a:avLst>
              <a:gd name="adj" fmla="val 6667"/>
            </a:avLst>
          </a:prstGeom>
          <a:solidFill>
            <a:srgbClr val="EEF3F7"/>
          </a:solidFill>
          <a:ln/>
        </p:spPr>
      </p:sp>
      <p:sp>
        <p:nvSpPr>
          <p:cNvPr id="29" name="Shape 23"/>
          <p:cNvSpPr/>
          <p:nvPr/>
        </p:nvSpPr>
        <p:spPr>
          <a:xfrm>
            <a:off x="594360" y="3749040"/>
            <a:ext cx="548640" cy="548640"/>
          </a:xfrm>
          <a:prstGeom prst="ellipse">
            <a:avLst/>
          </a:prstGeom>
          <a:solidFill>
            <a:srgbClr val="0B3C5D"/>
          </a:solidFill>
          <a:ln/>
        </p:spPr>
      </p:sp>
      <p:pic>
        <p:nvPicPr>
          <p:cNvPr id="30" name="Image 4" descr="preencoded.png">    </p:cNvPr>
          <p:cNvPicPr>
            <a:picLocks noChangeAspect="1"/>
          </p:cNvPicPr>
          <p:nvPr/>
        </p:nvPicPr>
        <p:blipFill>
          <a:blip r:embed="rId5"/>
          <a:stretch>
            <a:fillRect/>
          </a:stretch>
        </p:blipFill>
        <p:spPr>
          <a:xfrm>
            <a:off x="731520" y="3886200"/>
            <a:ext cx="274320" cy="274320"/>
          </a:xfrm>
          <a:prstGeom prst="rect">
            <a:avLst/>
          </a:prstGeom>
        </p:spPr>
      </p:pic>
      <p:sp>
        <p:nvSpPr>
          <p:cNvPr id="31" name="Text 24"/>
          <p:cNvSpPr txBox="1"/>
          <p:nvPr/>
        </p:nvSpPr>
        <p:spPr>
          <a:xfrm>
            <a:off x="1234440" y="373075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People</a:t>
            </a:r>
            <a:endParaRPr lang="en-US" sz="1300" dirty="0"/>
          </a:p>
        </p:txBody>
      </p:sp>
      <p:sp>
        <p:nvSpPr>
          <p:cNvPr id="32" name="Text 25"/>
          <p:cNvSpPr txBox="1"/>
          <p:nvPr/>
        </p:nvSpPr>
        <p:spPr>
          <a:xfrm>
            <a:off x="1234440" y="406908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orang</a:t>
            </a:r>
            <a:endParaRPr lang="en-US" sz="1100" dirty="0"/>
          </a:p>
        </p:txBody>
      </p:sp>
      <p:sp>
        <p:nvSpPr>
          <p:cNvPr id="33" name="Shape 26"/>
          <p:cNvSpPr/>
          <p:nvPr/>
        </p:nvSpPr>
        <p:spPr>
          <a:xfrm>
            <a:off x="2560320" y="3474720"/>
            <a:ext cx="1920240" cy="1097280"/>
          </a:xfrm>
          <a:prstGeom prst="roundRect">
            <a:avLst>
              <a:gd name="adj" fmla="val 6667"/>
            </a:avLst>
          </a:prstGeom>
          <a:solidFill>
            <a:srgbClr val="EEF3F7"/>
          </a:solidFill>
          <a:ln/>
        </p:spPr>
      </p:sp>
      <p:sp>
        <p:nvSpPr>
          <p:cNvPr id="34" name="Shape 27"/>
          <p:cNvSpPr/>
          <p:nvPr/>
        </p:nvSpPr>
        <p:spPr>
          <a:xfrm>
            <a:off x="2697480" y="3749040"/>
            <a:ext cx="548640" cy="548640"/>
          </a:xfrm>
          <a:prstGeom prst="ellipse">
            <a:avLst/>
          </a:prstGeom>
          <a:solidFill>
            <a:srgbClr val="1D6A96"/>
          </a:solidFill>
          <a:ln/>
        </p:spPr>
      </p:sp>
      <p:pic>
        <p:nvPicPr>
          <p:cNvPr id="35" name="Image 5" descr="preencoded.png">    </p:cNvPr>
          <p:cNvPicPr>
            <a:picLocks noChangeAspect="1"/>
          </p:cNvPicPr>
          <p:nvPr/>
        </p:nvPicPr>
        <p:blipFill>
          <a:blip r:embed="rId6"/>
          <a:stretch>
            <a:fillRect/>
          </a:stretch>
        </p:blipFill>
        <p:spPr>
          <a:xfrm>
            <a:off x="2834640" y="3886200"/>
            <a:ext cx="274320" cy="274320"/>
          </a:xfrm>
          <a:prstGeom prst="rect">
            <a:avLst/>
          </a:prstGeom>
        </p:spPr>
      </p:pic>
      <p:sp>
        <p:nvSpPr>
          <p:cNvPr id="36" name="Text 28"/>
          <p:cNvSpPr txBox="1"/>
          <p:nvPr/>
        </p:nvSpPr>
        <p:spPr>
          <a:xfrm>
            <a:off x="3337560" y="373075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Process</a:t>
            </a:r>
            <a:endParaRPr lang="en-US" sz="1300" dirty="0"/>
          </a:p>
        </p:txBody>
      </p:sp>
      <p:sp>
        <p:nvSpPr>
          <p:cNvPr id="37" name="Text 29"/>
          <p:cNvSpPr txBox="1"/>
          <p:nvPr/>
        </p:nvSpPr>
        <p:spPr>
          <a:xfrm>
            <a:off x="3337560" y="406908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proses</a:t>
            </a:r>
            <a:endParaRPr lang="en-US" sz="1100" dirty="0"/>
          </a:p>
        </p:txBody>
      </p:sp>
      <p:sp>
        <p:nvSpPr>
          <p:cNvPr id="38" name="Shape 30"/>
          <p:cNvSpPr/>
          <p:nvPr/>
        </p:nvSpPr>
        <p:spPr>
          <a:xfrm>
            <a:off x="4663440" y="3474720"/>
            <a:ext cx="1920240" cy="1097280"/>
          </a:xfrm>
          <a:prstGeom prst="roundRect">
            <a:avLst>
              <a:gd name="adj" fmla="val 6667"/>
            </a:avLst>
          </a:prstGeom>
          <a:solidFill>
            <a:srgbClr val="EEF3F7"/>
          </a:solidFill>
          <a:ln/>
        </p:spPr>
      </p:sp>
      <p:sp>
        <p:nvSpPr>
          <p:cNvPr id="39" name="Shape 31"/>
          <p:cNvSpPr/>
          <p:nvPr/>
        </p:nvSpPr>
        <p:spPr>
          <a:xfrm>
            <a:off x="4800600" y="3749040"/>
            <a:ext cx="548640" cy="548640"/>
          </a:xfrm>
          <a:prstGeom prst="ellipse">
            <a:avLst/>
          </a:prstGeom>
          <a:solidFill>
            <a:srgbClr val="2A9D8F"/>
          </a:solidFill>
          <a:ln/>
        </p:spPr>
      </p:sp>
      <p:pic>
        <p:nvPicPr>
          <p:cNvPr id="40" name="Image 6" descr="preencoded.png">    </p:cNvPr>
          <p:cNvPicPr>
            <a:picLocks noChangeAspect="1"/>
          </p:cNvPicPr>
          <p:nvPr/>
        </p:nvPicPr>
        <p:blipFill>
          <a:blip r:embed="rId7"/>
          <a:stretch>
            <a:fillRect/>
          </a:stretch>
        </p:blipFill>
        <p:spPr>
          <a:xfrm>
            <a:off x="4937760" y="3886200"/>
            <a:ext cx="274320" cy="274320"/>
          </a:xfrm>
          <a:prstGeom prst="rect">
            <a:avLst/>
          </a:prstGeom>
        </p:spPr>
      </p:pic>
      <p:sp>
        <p:nvSpPr>
          <p:cNvPr id="41" name="Text 32"/>
          <p:cNvSpPr txBox="1"/>
          <p:nvPr/>
        </p:nvSpPr>
        <p:spPr>
          <a:xfrm>
            <a:off x="5440680" y="3730752"/>
            <a:ext cx="1097280" cy="320040"/>
          </a:xfrm>
          <a:prstGeom prst="rect">
            <a:avLst/>
          </a:prstGeom>
          <a:noFill/>
          <a:ln/>
        </p:spPr>
        <p:txBody>
          <a:bodyPr wrap="square" lIns="0" tIns="0" rIns="0" bIns="0" rtlCol="0" anchor="ctr"/>
          <a:lstStyle/>
          <a:p>
            <a:pPr indent="0" marL="0">
              <a:buNone/>
            </a:pPr>
            <a:r>
              <a:rPr lang="en-US" sz="1300" b="1" dirty="0">
                <a:solidFill>
                  <a:srgbClr val="0B3C5D"/>
                </a:solidFill>
                <a:latin typeface="Calibri" pitchFamily="34" charset="0"/>
                <a:ea typeface="Calibri" pitchFamily="34" charset="-122"/>
                <a:cs typeface="Calibri" pitchFamily="34" charset="-120"/>
              </a:rPr>
              <a:t>Physical evidence</a:t>
            </a:r>
            <a:endParaRPr lang="en-US" sz="1300" dirty="0"/>
          </a:p>
        </p:txBody>
      </p:sp>
      <p:sp>
        <p:nvSpPr>
          <p:cNvPr id="42" name="Text 33"/>
          <p:cNvSpPr txBox="1"/>
          <p:nvPr/>
        </p:nvSpPr>
        <p:spPr>
          <a:xfrm>
            <a:off x="5440680" y="4069080"/>
            <a:ext cx="109728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bukti fisik</a:t>
            </a:r>
            <a:endParaRPr lang="en-US" sz="1100" dirty="0"/>
          </a:p>
        </p:txBody>
      </p:sp>
      <p:sp>
        <p:nvSpPr>
          <p:cNvPr id="43" name="Shape 34"/>
          <p:cNvSpPr/>
          <p:nvPr/>
        </p:nvSpPr>
        <p:spPr>
          <a:xfrm>
            <a:off x="6766560" y="3474720"/>
            <a:ext cx="1920240" cy="1097280"/>
          </a:xfrm>
          <a:prstGeom prst="roundRect">
            <a:avLst>
              <a:gd name="adj" fmla="val 6667"/>
            </a:avLst>
          </a:prstGeom>
          <a:solidFill>
            <a:srgbClr val="F2A541"/>
          </a:solidFill>
          <a:ln/>
        </p:spPr>
      </p:sp>
      <p:sp>
        <p:nvSpPr>
          <p:cNvPr id="44" name="Shape 35"/>
          <p:cNvSpPr/>
          <p:nvPr/>
        </p:nvSpPr>
        <p:spPr>
          <a:xfrm>
            <a:off x="6903720" y="3749040"/>
            <a:ext cx="548640" cy="548640"/>
          </a:xfrm>
          <a:prstGeom prst="ellipse">
            <a:avLst/>
          </a:prstGeom>
          <a:solidFill>
            <a:srgbClr val="0B3C5D"/>
          </a:solidFill>
          <a:ln/>
        </p:spPr>
      </p:sp>
      <p:pic>
        <p:nvPicPr>
          <p:cNvPr id="45" name="Image 7" descr="preencoded.png">    </p:cNvPr>
          <p:cNvPicPr>
            <a:picLocks noChangeAspect="1"/>
          </p:cNvPicPr>
          <p:nvPr/>
        </p:nvPicPr>
        <p:blipFill>
          <a:blip r:embed="rId8"/>
          <a:stretch>
            <a:fillRect/>
          </a:stretch>
        </p:blipFill>
        <p:spPr>
          <a:xfrm>
            <a:off x="7040880" y="3886200"/>
            <a:ext cx="274320" cy="274320"/>
          </a:xfrm>
          <a:prstGeom prst="rect">
            <a:avLst/>
          </a:prstGeom>
        </p:spPr>
      </p:pic>
      <p:sp>
        <p:nvSpPr>
          <p:cNvPr id="46" name="Text 36"/>
          <p:cNvSpPr txBox="1"/>
          <p:nvPr/>
        </p:nvSpPr>
        <p:spPr>
          <a:xfrm>
            <a:off x="7589520" y="3566160"/>
            <a:ext cx="1051560" cy="914400"/>
          </a:xfrm>
          <a:prstGeom prst="rect">
            <a:avLst/>
          </a:prstGeom>
          <a:noFill/>
          <a:ln/>
        </p:spPr>
        <p:txBody>
          <a:bodyPr wrap="square" lIns="0" tIns="0" rIns="0" bIns="0" rtlCol="0" anchor="ctr"/>
          <a:lstStyle/>
          <a:p>
            <a:pPr indent="0" marL="0">
              <a:buNone/>
            </a:pPr>
            <a:r>
              <a:rPr lang="en-US" sz="1200" b="1" dirty="0">
                <a:solidFill>
                  <a:srgbClr val="0B3C5D"/>
                </a:solidFill>
                <a:latin typeface="Calibri" pitchFamily="34" charset="0"/>
                <a:ea typeface="Calibri" pitchFamily="34" charset="-122"/>
                <a:cs typeface="Calibri" pitchFamily="34" charset="-120"/>
              </a:rPr>
              <a:t>Digital marketing</a:t>
            </a:r>
            <a:endParaRPr lang="en-US" sz="1200" dirty="0"/>
          </a:p>
          <a:p>
            <a:pPr indent="0" marL="0">
              <a:buNone/>
            </a:pPr>
            <a:r>
              <a:rPr lang="en-US" sz="1050" dirty="0">
                <a:solidFill>
                  <a:srgbClr val="0B3C5D"/>
                </a:solidFill>
                <a:latin typeface="Calibri" pitchFamily="34" charset="0"/>
                <a:ea typeface="Calibri" pitchFamily="34" charset="-122"/>
                <a:cs typeface="Calibri" pitchFamily="34" charset="-120"/>
              </a:rPr>
              <a:t>di era modern</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4 · FUNGSI BISNIS</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Keuangan, Strategi, dan Etika</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15</a:t>
            </a:r>
            <a:endParaRPr lang="en-US" sz="900" dirty="0"/>
          </a:p>
        </p:txBody>
      </p:sp>
      <p:sp>
        <p:nvSpPr>
          <p:cNvPr id="6" name="Text 4"/>
          <p:cNvSpPr txBox="1"/>
          <p:nvPr/>
        </p:nvSpPr>
        <p:spPr>
          <a:xfrm>
            <a:off x="457200" y="1234440"/>
            <a:ext cx="8229600" cy="228600"/>
          </a:xfrm>
          <a:prstGeom prst="rect">
            <a:avLst/>
          </a:prstGeom>
          <a:noFill/>
          <a:ln/>
        </p:spPr>
        <p:txBody>
          <a:bodyPr wrap="square" lIns="0" tIns="0" rIns="0" bIns="0" rtlCol="0" anchor="t"/>
          <a:lstStyle/>
          <a:p>
            <a:pPr indent="0" marL="0">
              <a:buNone/>
            </a:pPr>
            <a:r>
              <a:rPr lang="en-US" sz="1000" b="1" spc="100" kern="0" dirty="0">
                <a:solidFill>
                  <a:srgbClr val="5B6B79"/>
                </a:solidFill>
                <a:latin typeface="Calibri" pitchFamily="34" charset="0"/>
                <a:ea typeface="Calibri" pitchFamily="34" charset="-122"/>
                <a:cs typeface="Calibri" pitchFamily="34" charset="-120"/>
              </a:rPr>
              <a:t>KONSEP DASAR KEUANGAN (PELENGKAP DARI PENGAJAR)</a:t>
            </a:r>
            <a:endParaRPr lang="en-US" sz="1000" dirty="0"/>
          </a:p>
        </p:txBody>
      </p:sp>
      <p:sp>
        <p:nvSpPr>
          <p:cNvPr id="7" name="Shape 5"/>
          <p:cNvSpPr/>
          <p:nvPr/>
        </p:nvSpPr>
        <p:spPr>
          <a:xfrm>
            <a:off x="457200" y="1508760"/>
            <a:ext cx="2560320" cy="1051560"/>
          </a:xfrm>
          <a:prstGeom prst="roundRect">
            <a:avLst>
              <a:gd name="adj" fmla="val 6957"/>
            </a:avLst>
          </a:prstGeom>
          <a:solidFill>
            <a:srgbClr val="EEF3F7"/>
          </a:solidFill>
          <a:ln/>
        </p:spPr>
      </p:sp>
      <p:sp>
        <p:nvSpPr>
          <p:cNvPr id="8" name="Shape 6"/>
          <p:cNvSpPr/>
          <p:nvPr/>
        </p:nvSpPr>
        <p:spPr>
          <a:xfrm>
            <a:off x="594360" y="1755648"/>
            <a:ext cx="548640" cy="548640"/>
          </a:xfrm>
          <a:prstGeom prst="ellipse">
            <a:avLst/>
          </a:prstGeom>
          <a:solidFill>
            <a:srgbClr val="0B3C5D"/>
          </a:solidFill>
          <a:ln/>
        </p:spPr>
      </p:sp>
      <p:pic>
        <p:nvPicPr>
          <p:cNvPr id="9" name="Image 0" descr="preencoded.png">    </p:cNvPr>
          <p:cNvPicPr>
            <a:picLocks noChangeAspect="1"/>
          </p:cNvPicPr>
          <p:nvPr/>
        </p:nvPicPr>
        <p:blipFill>
          <a:blip r:embed="rId1"/>
          <a:stretch>
            <a:fillRect/>
          </a:stretch>
        </p:blipFill>
        <p:spPr>
          <a:xfrm>
            <a:off x="731520" y="1892808"/>
            <a:ext cx="274320" cy="274320"/>
          </a:xfrm>
          <a:prstGeom prst="rect">
            <a:avLst/>
          </a:prstGeom>
        </p:spPr>
      </p:pic>
      <p:sp>
        <p:nvSpPr>
          <p:cNvPr id="10" name="Text 7"/>
          <p:cNvSpPr txBox="1"/>
          <p:nvPr/>
        </p:nvSpPr>
        <p:spPr>
          <a:xfrm>
            <a:off x="1234440" y="1691640"/>
            <a:ext cx="1737360" cy="365760"/>
          </a:xfrm>
          <a:prstGeom prst="rect">
            <a:avLst/>
          </a:prstGeom>
          <a:noFill/>
          <a:ln/>
        </p:spPr>
        <p:txBody>
          <a:bodyPr wrap="square" lIns="0" tIns="0" rIns="0" bIns="0" rtlCol="0" anchor="ctr"/>
          <a:lstStyle/>
          <a:p>
            <a:pPr indent="0" marL="0">
              <a:buNone/>
            </a:pPr>
            <a:r>
              <a:rPr lang="en-US" sz="1250" b="1" dirty="0">
                <a:solidFill>
                  <a:srgbClr val="0B3C5D"/>
                </a:solidFill>
                <a:latin typeface="Calibri" pitchFamily="34" charset="0"/>
                <a:ea typeface="Calibri" pitchFamily="34" charset="-122"/>
                <a:cs typeface="Calibri" pitchFamily="34" charset="-120"/>
              </a:rPr>
              <a:t>Keputusan investasi</a:t>
            </a:r>
            <a:endParaRPr lang="en-US" sz="1250" dirty="0"/>
          </a:p>
        </p:txBody>
      </p:sp>
      <p:sp>
        <p:nvSpPr>
          <p:cNvPr id="11" name="Text 8"/>
          <p:cNvSpPr txBox="1"/>
          <p:nvPr/>
        </p:nvSpPr>
        <p:spPr>
          <a:xfrm>
            <a:off x="1234440" y="2075688"/>
            <a:ext cx="173736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dana dipakai untuk apa</a:t>
            </a:r>
            <a:endParaRPr lang="en-US" sz="1100" dirty="0"/>
          </a:p>
        </p:txBody>
      </p:sp>
      <p:sp>
        <p:nvSpPr>
          <p:cNvPr id="12" name="Shape 9"/>
          <p:cNvSpPr/>
          <p:nvPr/>
        </p:nvSpPr>
        <p:spPr>
          <a:xfrm>
            <a:off x="3035808" y="2029968"/>
            <a:ext cx="237744" cy="0"/>
          </a:xfrm>
          <a:prstGeom prst="line">
            <a:avLst/>
          </a:prstGeom>
          <a:noFill/>
          <a:ln w="25400">
            <a:solidFill>
              <a:srgbClr val="5B6B79"/>
            </a:solidFill>
            <a:prstDash val="solid"/>
            <a:tailEnd type="triangle"/>
          </a:ln>
        </p:spPr>
      </p:sp>
      <p:sp>
        <p:nvSpPr>
          <p:cNvPr id="13" name="Shape 10"/>
          <p:cNvSpPr/>
          <p:nvPr/>
        </p:nvSpPr>
        <p:spPr>
          <a:xfrm>
            <a:off x="3291840" y="1508760"/>
            <a:ext cx="2560320" cy="1051560"/>
          </a:xfrm>
          <a:prstGeom prst="roundRect">
            <a:avLst>
              <a:gd name="adj" fmla="val 6957"/>
            </a:avLst>
          </a:prstGeom>
          <a:solidFill>
            <a:srgbClr val="EEF3F7"/>
          </a:solidFill>
          <a:ln/>
        </p:spPr>
      </p:sp>
      <p:sp>
        <p:nvSpPr>
          <p:cNvPr id="14" name="Shape 11"/>
          <p:cNvSpPr/>
          <p:nvPr/>
        </p:nvSpPr>
        <p:spPr>
          <a:xfrm>
            <a:off x="3429000" y="1755648"/>
            <a:ext cx="548640" cy="548640"/>
          </a:xfrm>
          <a:prstGeom prst="ellipse">
            <a:avLst/>
          </a:prstGeom>
          <a:solidFill>
            <a:srgbClr val="1D6A96"/>
          </a:solidFill>
          <a:ln/>
        </p:spPr>
      </p:sp>
      <p:pic>
        <p:nvPicPr>
          <p:cNvPr id="15" name="Image 1" descr="preencoded.png">    </p:cNvPr>
          <p:cNvPicPr>
            <a:picLocks noChangeAspect="1"/>
          </p:cNvPicPr>
          <p:nvPr/>
        </p:nvPicPr>
        <p:blipFill>
          <a:blip r:embed="rId2"/>
          <a:stretch>
            <a:fillRect/>
          </a:stretch>
        </p:blipFill>
        <p:spPr>
          <a:xfrm>
            <a:off x="3566160" y="1892808"/>
            <a:ext cx="274320" cy="274320"/>
          </a:xfrm>
          <a:prstGeom prst="rect">
            <a:avLst/>
          </a:prstGeom>
        </p:spPr>
      </p:pic>
      <p:sp>
        <p:nvSpPr>
          <p:cNvPr id="16" name="Text 12"/>
          <p:cNvSpPr txBox="1"/>
          <p:nvPr/>
        </p:nvSpPr>
        <p:spPr>
          <a:xfrm>
            <a:off x="4069080" y="1691640"/>
            <a:ext cx="1737360" cy="365760"/>
          </a:xfrm>
          <a:prstGeom prst="rect">
            <a:avLst/>
          </a:prstGeom>
          <a:noFill/>
          <a:ln/>
        </p:spPr>
        <p:txBody>
          <a:bodyPr wrap="square" lIns="0" tIns="0" rIns="0" bIns="0" rtlCol="0" anchor="ctr"/>
          <a:lstStyle/>
          <a:p>
            <a:pPr indent="0" marL="0">
              <a:buNone/>
            </a:pPr>
            <a:r>
              <a:rPr lang="en-US" sz="1250" b="1" dirty="0">
                <a:solidFill>
                  <a:srgbClr val="0B3C5D"/>
                </a:solidFill>
                <a:latin typeface="Calibri" pitchFamily="34" charset="0"/>
                <a:ea typeface="Calibri" pitchFamily="34" charset="-122"/>
                <a:cs typeface="Calibri" pitchFamily="34" charset="-120"/>
              </a:rPr>
              <a:t>Keputusan pendanaan</a:t>
            </a:r>
            <a:endParaRPr lang="en-US" sz="1250" dirty="0"/>
          </a:p>
        </p:txBody>
      </p:sp>
      <p:sp>
        <p:nvSpPr>
          <p:cNvPr id="17" name="Text 13"/>
          <p:cNvSpPr txBox="1"/>
          <p:nvPr/>
        </p:nvSpPr>
        <p:spPr>
          <a:xfrm>
            <a:off x="4069080" y="2075688"/>
            <a:ext cx="173736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dana berasal dari mana</a:t>
            </a:r>
            <a:endParaRPr lang="en-US" sz="1100" dirty="0"/>
          </a:p>
        </p:txBody>
      </p:sp>
      <p:sp>
        <p:nvSpPr>
          <p:cNvPr id="18" name="Shape 14"/>
          <p:cNvSpPr/>
          <p:nvPr/>
        </p:nvSpPr>
        <p:spPr>
          <a:xfrm>
            <a:off x="5870448" y="2029968"/>
            <a:ext cx="237744" cy="0"/>
          </a:xfrm>
          <a:prstGeom prst="line">
            <a:avLst/>
          </a:prstGeom>
          <a:noFill/>
          <a:ln w="25400">
            <a:solidFill>
              <a:srgbClr val="5B6B79"/>
            </a:solidFill>
            <a:prstDash val="solid"/>
            <a:tailEnd type="triangle"/>
          </a:ln>
        </p:spPr>
      </p:sp>
      <p:sp>
        <p:nvSpPr>
          <p:cNvPr id="19" name="Shape 15"/>
          <p:cNvSpPr/>
          <p:nvPr/>
        </p:nvSpPr>
        <p:spPr>
          <a:xfrm>
            <a:off x="6126480" y="1508760"/>
            <a:ext cx="2560320" cy="1051560"/>
          </a:xfrm>
          <a:prstGeom prst="roundRect">
            <a:avLst>
              <a:gd name="adj" fmla="val 6957"/>
            </a:avLst>
          </a:prstGeom>
          <a:solidFill>
            <a:srgbClr val="EEF3F7"/>
          </a:solidFill>
          <a:ln/>
        </p:spPr>
      </p:sp>
      <p:sp>
        <p:nvSpPr>
          <p:cNvPr id="20" name="Shape 16"/>
          <p:cNvSpPr/>
          <p:nvPr/>
        </p:nvSpPr>
        <p:spPr>
          <a:xfrm>
            <a:off x="6263640" y="1755648"/>
            <a:ext cx="548640" cy="548640"/>
          </a:xfrm>
          <a:prstGeom prst="ellipse">
            <a:avLst/>
          </a:prstGeom>
          <a:solidFill>
            <a:srgbClr val="2A9D8F"/>
          </a:solidFill>
          <a:ln/>
        </p:spPr>
      </p:sp>
      <p:pic>
        <p:nvPicPr>
          <p:cNvPr id="21" name="Image 2" descr="preencoded.png">    </p:cNvPr>
          <p:cNvPicPr>
            <a:picLocks noChangeAspect="1"/>
          </p:cNvPicPr>
          <p:nvPr/>
        </p:nvPicPr>
        <p:blipFill>
          <a:blip r:embed="rId3"/>
          <a:stretch>
            <a:fillRect/>
          </a:stretch>
        </p:blipFill>
        <p:spPr>
          <a:xfrm>
            <a:off x="6400800" y="1892808"/>
            <a:ext cx="274320" cy="274320"/>
          </a:xfrm>
          <a:prstGeom prst="rect">
            <a:avLst/>
          </a:prstGeom>
        </p:spPr>
      </p:pic>
      <p:sp>
        <p:nvSpPr>
          <p:cNvPr id="22" name="Text 17"/>
          <p:cNvSpPr txBox="1"/>
          <p:nvPr/>
        </p:nvSpPr>
        <p:spPr>
          <a:xfrm>
            <a:off x="6903720" y="1691640"/>
            <a:ext cx="1737360" cy="365760"/>
          </a:xfrm>
          <a:prstGeom prst="rect">
            <a:avLst/>
          </a:prstGeom>
          <a:noFill/>
          <a:ln/>
        </p:spPr>
        <p:txBody>
          <a:bodyPr wrap="square" lIns="0" tIns="0" rIns="0" bIns="0" rtlCol="0" anchor="ctr"/>
          <a:lstStyle/>
          <a:p>
            <a:pPr indent="0" marL="0">
              <a:buNone/>
            </a:pPr>
            <a:r>
              <a:rPr lang="en-US" sz="1250" b="1" dirty="0">
                <a:solidFill>
                  <a:srgbClr val="0B3C5D"/>
                </a:solidFill>
                <a:latin typeface="Calibri" pitchFamily="34" charset="0"/>
                <a:ea typeface="Calibri" pitchFamily="34" charset="-122"/>
                <a:cs typeface="Calibri" pitchFamily="34" charset="-120"/>
              </a:rPr>
              <a:t>Kebijakan dividen</a:t>
            </a:r>
            <a:endParaRPr lang="en-US" sz="1250" dirty="0"/>
          </a:p>
        </p:txBody>
      </p:sp>
      <p:sp>
        <p:nvSpPr>
          <p:cNvPr id="23" name="Text 18"/>
          <p:cNvSpPr txBox="1"/>
          <p:nvPr/>
        </p:nvSpPr>
        <p:spPr>
          <a:xfrm>
            <a:off x="6903720" y="2075688"/>
            <a:ext cx="1737360" cy="36576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laba dibagi atau ditahan</a:t>
            </a:r>
            <a:endParaRPr lang="en-US" sz="1100" dirty="0"/>
          </a:p>
        </p:txBody>
      </p:sp>
      <p:sp>
        <p:nvSpPr>
          <p:cNvPr id="24" name="Text 19"/>
          <p:cNvSpPr txBox="1"/>
          <p:nvPr/>
        </p:nvSpPr>
        <p:spPr>
          <a:xfrm>
            <a:off x="457200" y="2788920"/>
            <a:ext cx="8229600" cy="228600"/>
          </a:xfrm>
          <a:prstGeom prst="rect">
            <a:avLst/>
          </a:prstGeom>
          <a:noFill/>
          <a:ln/>
        </p:spPr>
        <p:txBody>
          <a:bodyPr wrap="square" lIns="0" tIns="0" rIns="0" bIns="0" rtlCol="0" anchor="t"/>
          <a:lstStyle/>
          <a:p>
            <a:pPr indent="0" marL="0">
              <a:buNone/>
            </a:pPr>
            <a:r>
              <a:rPr lang="en-US" sz="1000" b="1" spc="100" kern="0" dirty="0">
                <a:solidFill>
                  <a:srgbClr val="5B6B79"/>
                </a:solidFill>
                <a:latin typeface="Calibri" pitchFamily="34" charset="0"/>
                <a:ea typeface="Calibri" pitchFamily="34" charset="-122"/>
                <a:cs typeface="Calibri" pitchFamily="34" charset="-120"/>
              </a:rPr>
              <a:t>ISI BAB 11 BUKU</a:t>
            </a:r>
            <a:endParaRPr lang="en-US" sz="1000" dirty="0"/>
          </a:p>
        </p:txBody>
      </p:sp>
      <p:sp>
        <p:nvSpPr>
          <p:cNvPr id="25" name="Shape 20"/>
          <p:cNvSpPr/>
          <p:nvPr/>
        </p:nvSpPr>
        <p:spPr>
          <a:xfrm>
            <a:off x="457200" y="3063240"/>
            <a:ext cx="1920240" cy="1508760"/>
          </a:xfrm>
          <a:prstGeom prst="roundRect">
            <a:avLst>
              <a:gd name="adj" fmla="val 4848"/>
            </a:avLst>
          </a:prstGeom>
          <a:solidFill>
            <a:srgbClr val="0B3C5D"/>
          </a:solidFill>
          <a:ln/>
        </p:spPr>
      </p:sp>
      <p:sp>
        <p:nvSpPr>
          <p:cNvPr id="26" name="Text 21"/>
          <p:cNvSpPr txBox="1"/>
          <p:nvPr/>
        </p:nvSpPr>
        <p:spPr>
          <a:xfrm>
            <a:off x="594360" y="3172968"/>
            <a:ext cx="1645920" cy="320040"/>
          </a:xfrm>
          <a:prstGeom prst="rect">
            <a:avLst/>
          </a:prstGeom>
          <a:noFill/>
          <a:ln/>
        </p:spPr>
        <p:txBody>
          <a:bodyPr wrap="square" lIns="0" tIns="0" rIns="0" bIns="0" rtlCol="0" anchor="t"/>
          <a:lstStyle/>
          <a:p>
            <a:pPr indent="0" marL="0">
              <a:buNone/>
            </a:pPr>
            <a:r>
              <a:rPr lang="en-US" sz="1500" b="1" dirty="0">
                <a:solidFill>
                  <a:srgbClr val="F2A541"/>
                </a:solidFill>
                <a:latin typeface="Cambria" pitchFamily="34" charset="0"/>
                <a:ea typeface="Cambria" pitchFamily="34" charset="-122"/>
                <a:cs typeface="Cambria" pitchFamily="34" charset="-120"/>
              </a:rPr>
              <a:t>Perencanaan</a:t>
            </a:r>
            <a:endParaRPr lang="en-US" sz="1500" dirty="0"/>
          </a:p>
        </p:txBody>
      </p:sp>
      <p:sp>
        <p:nvSpPr>
          <p:cNvPr id="27" name="Text 22"/>
          <p:cNvSpPr txBox="1"/>
          <p:nvPr/>
        </p:nvSpPr>
        <p:spPr>
          <a:xfrm>
            <a:off x="594360" y="3566160"/>
            <a:ext cx="1645920" cy="914400"/>
          </a:xfrm>
          <a:prstGeom prst="rect">
            <a:avLst/>
          </a:prstGeom>
          <a:noFill/>
          <a:ln/>
        </p:spPr>
        <p:txBody>
          <a:bodyPr wrap="square" lIns="0" tIns="0" rIns="0" bIns="0" rtlCol="0" anchor="t"/>
          <a:lstStyle/>
          <a:p>
            <a:pPr indent="0" marL="0">
              <a:buNone/>
            </a:pPr>
            <a:r>
              <a:rPr lang="en-US" sz="1150" dirty="0">
                <a:solidFill>
                  <a:srgbClr val="FFFFFF"/>
                </a:solidFill>
                <a:latin typeface="Calibri" pitchFamily="34" charset="0"/>
                <a:ea typeface="Calibri" pitchFamily="34" charset="-122"/>
                <a:cs typeface="Calibri" pitchFamily="34" charset="-120"/>
              </a:rPr>
              <a:t>tujuan jangka pendek dan panjang, kebijakan, prosedur</a:t>
            </a:r>
            <a:endParaRPr lang="en-US" sz="1150" dirty="0"/>
          </a:p>
        </p:txBody>
      </p:sp>
      <p:sp>
        <p:nvSpPr>
          <p:cNvPr id="28" name="Shape 23"/>
          <p:cNvSpPr/>
          <p:nvPr/>
        </p:nvSpPr>
        <p:spPr>
          <a:xfrm>
            <a:off x="2560320" y="3063240"/>
            <a:ext cx="1920240" cy="1508760"/>
          </a:xfrm>
          <a:prstGeom prst="roundRect">
            <a:avLst>
              <a:gd name="adj" fmla="val 4848"/>
            </a:avLst>
          </a:prstGeom>
          <a:solidFill>
            <a:srgbClr val="0B3C5D"/>
          </a:solidFill>
          <a:ln/>
        </p:spPr>
      </p:sp>
      <p:sp>
        <p:nvSpPr>
          <p:cNvPr id="29" name="Text 24"/>
          <p:cNvSpPr txBox="1"/>
          <p:nvPr/>
        </p:nvSpPr>
        <p:spPr>
          <a:xfrm>
            <a:off x="2697480" y="3172968"/>
            <a:ext cx="1645920" cy="320040"/>
          </a:xfrm>
          <a:prstGeom prst="rect">
            <a:avLst/>
          </a:prstGeom>
          <a:noFill/>
          <a:ln/>
        </p:spPr>
        <p:txBody>
          <a:bodyPr wrap="square" lIns="0" tIns="0" rIns="0" bIns="0" rtlCol="0" anchor="t"/>
          <a:lstStyle/>
          <a:p>
            <a:pPr indent="0" marL="0">
              <a:buNone/>
            </a:pPr>
            <a:r>
              <a:rPr lang="en-US" sz="1500" b="1" dirty="0">
                <a:solidFill>
                  <a:srgbClr val="F2A541"/>
                </a:solidFill>
                <a:latin typeface="Cambria" pitchFamily="34" charset="0"/>
                <a:ea typeface="Cambria" pitchFamily="34" charset="-122"/>
                <a:cs typeface="Cambria" pitchFamily="34" charset="-120"/>
              </a:rPr>
              <a:t>Pengendalian</a:t>
            </a:r>
            <a:endParaRPr lang="en-US" sz="1500" dirty="0"/>
          </a:p>
        </p:txBody>
      </p:sp>
      <p:sp>
        <p:nvSpPr>
          <p:cNvPr id="30" name="Text 25"/>
          <p:cNvSpPr txBox="1"/>
          <p:nvPr/>
        </p:nvSpPr>
        <p:spPr>
          <a:xfrm>
            <a:off x="2697480" y="3566160"/>
            <a:ext cx="1645920" cy="914400"/>
          </a:xfrm>
          <a:prstGeom prst="rect">
            <a:avLst/>
          </a:prstGeom>
          <a:noFill/>
          <a:ln/>
        </p:spPr>
        <p:txBody>
          <a:bodyPr wrap="square" lIns="0" tIns="0" rIns="0" bIns="0" rtlCol="0" anchor="t"/>
          <a:lstStyle/>
          <a:p>
            <a:pPr indent="0" marL="0">
              <a:buNone/>
            </a:pPr>
            <a:r>
              <a:rPr lang="en-US" sz="1150" dirty="0">
                <a:solidFill>
                  <a:srgbClr val="FFFFFF"/>
                </a:solidFill>
                <a:latin typeface="Calibri" pitchFamily="34" charset="0"/>
                <a:ea typeface="Calibri" pitchFamily="34" charset="-122"/>
                <a:cs typeface="Calibri" pitchFamily="34" charset="-120"/>
              </a:rPr>
              <a:t>pengawasan, evaluasi, dan pengganjaran</a:t>
            </a:r>
            <a:endParaRPr lang="en-US" sz="1150" dirty="0"/>
          </a:p>
        </p:txBody>
      </p:sp>
      <p:sp>
        <p:nvSpPr>
          <p:cNvPr id="31" name="Shape 26"/>
          <p:cNvSpPr/>
          <p:nvPr/>
        </p:nvSpPr>
        <p:spPr>
          <a:xfrm>
            <a:off x="4663440" y="3063240"/>
            <a:ext cx="1920240" cy="1508760"/>
          </a:xfrm>
          <a:prstGeom prst="roundRect">
            <a:avLst>
              <a:gd name="adj" fmla="val 4848"/>
            </a:avLst>
          </a:prstGeom>
          <a:solidFill>
            <a:srgbClr val="0B3C5D"/>
          </a:solidFill>
          <a:ln/>
        </p:spPr>
      </p:sp>
      <p:sp>
        <p:nvSpPr>
          <p:cNvPr id="32" name="Text 27"/>
          <p:cNvSpPr txBox="1"/>
          <p:nvPr/>
        </p:nvSpPr>
        <p:spPr>
          <a:xfrm>
            <a:off x="4800600" y="3172968"/>
            <a:ext cx="1645920" cy="320040"/>
          </a:xfrm>
          <a:prstGeom prst="rect">
            <a:avLst/>
          </a:prstGeom>
          <a:noFill/>
          <a:ln/>
        </p:spPr>
        <p:txBody>
          <a:bodyPr wrap="square" lIns="0" tIns="0" rIns="0" bIns="0" rtlCol="0" anchor="t"/>
          <a:lstStyle/>
          <a:p>
            <a:pPr indent="0" marL="0">
              <a:buNone/>
            </a:pPr>
            <a:r>
              <a:rPr lang="en-US" sz="1500" b="1" dirty="0">
                <a:solidFill>
                  <a:srgbClr val="F2A541"/>
                </a:solidFill>
                <a:latin typeface="Cambria" pitchFamily="34" charset="0"/>
                <a:ea typeface="Cambria" pitchFamily="34" charset="-122"/>
                <a:cs typeface="Cambria" pitchFamily="34" charset="-120"/>
              </a:rPr>
              <a:t>Strategi</a:t>
            </a:r>
            <a:endParaRPr lang="en-US" sz="1500" dirty="0"/>
          </a:p>
        </p:txBody>
      </p:sp>
      <p:sp>
        <p:nvSpPr>
          <p:cNvPr id="33" name="Text 28"/>
          <p:cNvSpPr txBox="1"/>
          <p:nvPr/>
        </p:nvSpPr>
        <p:spPr>
          <a:xfrm>
            <a:off x="4800600" y="3566160"/>
            <a:ext cx="1645920" cy="914400"/>
          </a:xfrm>
          <a:prstGeom prst="rect">
            <a:avLst/>
          </a:prstGeom>
          <a:noFill/>
          <a:ln/>
        </p:spPr>
        <p:txBody>
          <a:bodyPr wrap="square" lIns="0" tIns="0" rIns="0" bIns="0" rtlCol="0" anchor="t"/>
          <a:lstStyle/>
          <a:p>
            <a:pPr indent="0" marL="0">
              <a:buNone/>
            </a:pPr>
            <a:r>
              <a:rPr lang="en-US" sz="1150" dirty="0">
                <a:solidFill>
                  <a:srgbClr val="FFFFFF"/>
                </a:solidFill>
                <a:latin typeface="Calibri" pitchFamily="34" charset="0"/>
                <a:ea typeface="Calibri" pitchFamily="34" charset="-122"/>
                <a:cs typeface="Calibri" pitchFamily="34" charset="-120"/>
              </a:rPr>
              <a:t>rencana pemanfaatan sumber daya mencapai tujuan</a:t>
            </a:r>
            <a:endParaRPr lang="en-US" sz="1150" dirty="0"/>
          </a:p>
        </p:txBody>
      </p:sp>
      <p:sp>
        <p:nvSpPr>
          <p:cNvPr id="34" name="Shape 29"/>
          <p:cNvSpPr/>
          <p:nvPr/>
        </p:nvSpPr>
        <p:spPr>
          <a:xfrm>
            <a:off x="6766560" y="3063240"/>
            <a:ext cx="1920240" cy="1508760"/>
          </a:xfrm>
          <a:prstGeom prst="roundRect">
            <a:avLst>
              <a:gd name="adj" fmla="val 4848"/>
            </a:avLst>
          </a:prstGeom>
          <a:solidFill>
            <a:srgbClr val="0B3C5D"/>
          </a:solidFill>
          <a:ln/>
        </p:spPr>
      </p:sp>
      <p:sp>
        <p:nvSpPr>
          <p:cNvPr id="35" name="Text 30"/>
          <p:cNvSpPr txBox="1"/>
          <p:nvPr/>
        </p:nvSpPr>
        <p:spPr>
          <a:xfrm>
            <a:off x="6903720" y="3172968"/>
            <a:ext cx="1645920" cy="320040"/>
          </a:xfrm>
          <a:prstGeom prst="rect">
            <a:avLst/>
          </a:prstGeom>
          <a:noFill/>
          <a:ln/>
        </p:spPr>
        <p:txBody>
          <a:bodyPr wrap="square" lIns="0" tIns="0" rIns="0" bIns="0" rtlCol="0" anchor="t"/>
          <a:lstStyle/>
          <a:p>
            <a:pPr indent="0" marL="0">
              <a:buNone/>
            </a:pPr>
            <a:r>
              <a:rPr lang="en-US" sz="1500" b="1" dirty="0">
                <a:solidFill>
                  <a:srgbClr val="F2A541"/>
                </a:solidFill>
                <a:latin typeface="Cambria" pitchFamily="34" charset="0"/>
                <a:ea typeface="Cambria" pitchFamily="34" charset="-122"/>
                <a:cs typeface="Cambria" pitchFamily="34" charset="-120"/>
              </a:rPr>
              <a:t>Etika</a:t>
            </a:r>
            <a:endParaRPr lang="en-US" sz="1500" dirty="0"/>
          </a:p>
        </p:txBody>
      </p:sp>
      <p:sp>
        <p:nvSpPr>
          <p:cNvPr id="36" name="Text 31"/>
          <p:cNvSpPr txBox="1"/>
          <p:nvPr/>
        </p:nvSpPr>
        <p:spPr>
          <a:xfrm>
            <a:off x="6903720" y="3566160"/>
            <a:ext cx="1645920" cy="914400"/>
          </a:xfrm>
          <a:prstGeom prst="rect">
            <a:avLst/>
          </a:prstGeom>
          <a:noFill/>
          <a:ln/>
        </p:spPr>
        <p:txBody>
          <a:bodyPr wrap="square" lIns="0" tIns="0" rIns="0" bIns="0" rtlCol="0" anchor="t"/>
          <a:lstStyle/>
          <a:p>
            <a:pPr indent="0" marL="0">
              <a:buNone/>
            </a:pPr>
            <a:r>
              <a:rPr lang="en-US" sz="1150" dirty="0">
                <a:solidFill>
                  <a:srgbClr val="FFFFFF"/>
                </a:solidFill>
                <a:latin typeface="Calibri" pitchFamily="34" charset="0"/>
                <a:ea typeface="Calibri" pitchFamily="34" charset="-122"/>
                <a:cs typeface="Calibri" pitchFamily="34" charset="-120"/>
              </a:rPr>
              <a:t>prinsip moral tentang tindakan benar atau salah</a:t>
            </a:r>
            <a:endParaRPr lang="en-US"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5 · SISTEM DAN PROSES</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Sistem Informasi Manajemen</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16</a:t>
            </a:r>
            <a:endParaRPr lang="en-US" sz="900" dirty="0"/>
          </a:p>
        </p:txBody>
      </p:sp>
      <p:sp>
        <p:nvSpPr>
          <p:cNvPr id="6" name="Text 4"/>
          <p:cNvSpPr txBox="1"/>
          <p:nvPr/>
        </p:nvSpPr>
        <p:spPr>
          <a:xfrm>
            <a:off x="457200" y="1371600"/>
            <a:ext cx="2194560" cy="914400"/>
          </a:xfrm>
          <a:prstGeom prst="roundRect">
            <a:avLst>
              <a:gd name="adj" fmla="val 8000"/>
            </a:avLst>
          </a:prstGeom>
          <a:solidFill>
            <a:srgbClr val="0B3C5D"/>
          </a:solidFill>
          <a:ln/>
        </p:spPr>
        <p:txBody>
          <a:bodyPr wrap="square" lIns="38100" tIns="38100" rIns="38100" bIns="3810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Masukan</a:t>
            </a:r>
            <a:endParaRPr lang="en-US" sz="1100" dirty="0"/>
          </a:p>
          <a:p>
            <a:pPr algn="ctr" indent="0" marL="0">
              <a:buNone/>
            </a:pPr>
            <a:r>
              <a:rPr lang="en-US" sz="1100" dirty="0">
                <a:solidFill>
                  <a:srgbClr val="FFFFFF"/>
                </a:solidFill>
                <a:latin typeface="Calibri" pitchFamily="34" charset="0"/>
                <a:ea typeface="Calibri" pitchFamily="34" charset="-122"/>
                <a:cs typeface="Calibri" pitchFamily="34" charset="-120"/>
              </a:rPr>
              <a:t>data</a:t>
            </a:r>
            <a:endParaRPr lang="en-US" sz="1100" dirty="0"/>
          </a:p>
        </p:txBody>
      </p:sp>
      <p:sp>
        <p:nvSpPr>
          <p:cNvPr id="7" name="Text 5"/>
          <p:cNvSpPr txBox="1"/>
          <p:nvPr/>
        </p:nvSpPr>
        <p:spPr>
          <a:xfrm>
            <a:off x="3474720" y="1371600"/>
            <a:ext cx="2194560" cy="914400"/>
          </a:xfrm>
          <a:prstGeom prst="roundRect">
            <a:avLst>
              <a:gd name="adj" fmla="val 8000"/>
            </a:avLst>
          </a:prstGeom>
          <a:solidFill>
            <a:srgbClr val="1D6A96"/>
          </a:solidFill>
          <a:ln/>
        </p:spPr>
        <p:txBody>
          <a:bodyPr wrap="square" lIns="38100" tIns="38100" rIns="38100" bIns="3810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Pengolahan</a:t>
            </a:r>
            <a:endParaRPr lang="en-US" sz="1100" dirty="0"/>
          </a:p>
          <a:p>
            <a:pPr algn="ctr" indent="0" marL="0">
              <a:buNone/>
            </a:pPr>
            <a:r>
              <a:rPr lang="en-US" sz="1100" dirty="0">
                <a:solidFill>
                  <a:srgbClr val="FFFFFF"/>
                </a:solidFill>
                <a:latin typeface="Calibri" pitchFamily="34" charset="0"/>
                <a:ea typeface="Calibri" pitchFamily="34" charset="-122"/>
                <a:cs typeface="Calibri" pitchFamily="34" charset="-120"/>
              </a:rPr>
              <a:t>proses &amp; prosedur</a:t>
            </a:r>
            <a:endParaRPr lang="en-US" sz="1100" dirty="0"/>
          </a:p>
        </p:txBody>
      </p:sp>
      <p:sp>
        <p:nvSpPr>
          <p:cNvPr id="8" name="Text 6"/>
          <p:cNvSpPr txBox="1"/>
          <p:nvPr/>
        </p:nvSpPr>
        <p:spPr>
          <a:xfrm>
            <a:off x="6492240" y="1371600"/>
            <a:ext cx="2194560" cy="914400"/>
          </a:xfrm>
          <a:prstGeom prst="roundRect">
            <a:avLst>
              <a:gd name="adj" fmla="val 8000"/>
            </a:avLst>
          </a:prstGeom>
          <a:solidFill>
            <a:srgbClr val="2A9D8F"/>
          </a:solidFill>
          <a:ln/>
        </p:spPr>
        <p:txBody>
          <a:bodyPr wrap="square" lIns="38100" tIns="38100" rIns="38100" bIns="3810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Keluaran</a:t>
            </a:r>
            <a:endParaRPr lang="en-US" sz="1100" dirty="0"/>
          </a:p>
          <a:p>
            <a:pPr algn="ctr" indent="0" marL="0">
              <a:buNone/>
            </a:pPr>
            <a:r>
              <a:rPr lang="en-US" sz="1100" dirty="0">
                <a:solidFill>
                  <a:srgbClr val="FFFFFF"/>
                </a:solidFill>
                <a:latin typeface="Calibri" pitchFamily="34" charset="0"/>
                <a:ea typeface="Calibri" pitchFamily="34" charset="-122"/>
                <a:cs typeface="Calibri" pitchFamily="34" charset="-120"/>
              </a:rPr>
              <a:t>informasi bernilai</a:t>
            </a:r>
            <a:endParaRPr lang="en-US" sz="1100" dirty="0"/>
          </a:p>
        </p:txBody>
      </p:sp>
      <p:sp>
        <p:nvSpPr>
          <p:cNvPr id="9" name="Shape 7"/>
          <p:cNvSpPr/>
          <p:nvPr/>
        </p:nvSpPr>
        <p:spPr>
          <a:xfrm>
            <a:off x="2651760" y="1828800"/>
            <a:ext cx="822960" cy="0"/>
          </a:xfrm>
          <a:prstGeom prst="line">
            <a:avLst/>
          </a:prstGeom>
          <a:noFill/>
          <a:ln w="28575">
            <a:solidFill>
              <a:srgbClr val="5B6B79"/>
            </a:solidFill>
            <a:prstDash val="solid"/>
            <a:tailEnd type="triangle"/>
          </a:ln>
        </p:spPr>
      </p:sp>
      <p:sp>
        <p:nvSpPr>
          <p:cNvPr id="10" name="Shape 8"/>
          <p:cNvSpPr/>
          <p:nvPr/>
        </p:nvSpPr>
        <p:spPr>
          <a:xfrm>
            <a:off x="5669280" y="1828800"/>
            <a:ext cx="822960" cy="0"/>
          </a:xfrm>
          <a:prstGeom prst="line">
            <a:avLst/>
          </a:prstGeom>
          <a:noFill/>
          <a:ln w="28575">
            <a:solidFill>
              <a:srgbClr val="5B6B79"/>
            </a:solidFill>
            <a:prstDash val="solid"/>
            <a:tailEnd type="triangle"/>
          </a:ln>
        </p:spPr>
      </p:sp>
      <p:sp>
        <p:nvSpPr>
          <p:cNvPr id="11" name="Shape 9"/>
          <p:cNvSpPr/>
          <p:nvPr/>
        </p:nvSpPr>
        <p:spPr>
          <a:xfrm>
            <a:off x="7589520" y="2286000"/>
            <a:ext cx="0" cy="256032"/>
          </a:xfrm>
          <a:prstGeom prst="line">
            <a:avLst/>
          </a:prstGeom>
          <a:noFill/>
          <a:ln w="19050">
            <a:solidFill>
              <a:srgbClr val="9A5B05"/>
            </a:solidFill>
            <a:prstDash val="solid"/>
          </a:ln>
        </p:spPr>
      </p:sp>
      <p:sp>
        <p:nvSpPr>
          <p:cNvPr id="12" name="Shape 10"/>
          <p:cNvSpPr/>
          <p:nvPr/>
        </p:nvSpPr>
        <p:spPr>
          <a:xfrm flipH="1">
            <a:off x="1554480" y="2542032"/>
            <a:ext cx="6035040" cy="0"/>
          </a:xfrm>
          <a:prstGeom prst="line">
            <a:avLst/>
          </a:prstGeom>
          <a:noFill/>
          <a:ln w="19050">
            <a:solidFill>
              <a:srgbClr val="9A5B05"/>
            </a:solidFill>
            <a:prstDash val="solid"/>
          </a:ln>
        </p:spPr>
      </p:sp>
      <p:sp>
        <p:nvSpPr>
          <p:cNvPr id="13" name="Shape 11"/>
          <p:cNvSpPr/>
          <p:nvPr/>
        </p:nvSpPr>
        <p:spPr>
          <a:xfrm flipV="1">
            <a:off x="1554480" y="2286000"/>
            <a:ext cx="0" cy="256032"/>
          </a:xfrm>
          <a:prstGeom prst="line">
            <a:avLst/>
          </a:prstGeom>
          <a:noFill/>
          <a:ln w="19050">
            <a:solidFill>
              <a:srgbClr val="9A5B05"/>
            </a:solidFill>
            <a:prstDash val="solid"/>
            <a:tailEnd type="triangle"/>
          </a:ln>
        </p:spPr>
      </p:sp>
      <p:sp>
        <p:nvSpPr>
          <p:cNvPr id="14" name="Text 12"/>
          <p:cNvSpPr txBox="1"/>
          <p:nvPr/>
        </p:nvSpPr>
        <p:spPr>
          <a:xfrm>
            <a:off x="3840480" y="2587752"/>
            <a:ext cx="1463040" cy="201168"/>
          </a:xfrm>
          <a:prstGeom prst="rect">
            <a:avLst/>
          </a:prstGeom>
          <a:noFill/>
          <a:ln/>
        </p:spPr>
        <p:txBody>
          <a:bodyPr wrap="square" lIns="0" tIns="0" rIns="0" bIns="0" rtlCol="0" anchor="t"/>
          <a:lstStyle/>
          <a:p>
            <a:pPr algn="ctr" indent="0" marL="0">
              <a:buNone/>
            </a:pPr>
            <a:r>
              <a:rPr lang="en-US" sz="1000" i="1" dirty="0">
                <a:solidFill>
                  <a:srgbClr val="9A5B05"/>
                </a:solidFill>
                <a:latin typeface="Calibri" pitchFamily="34" charset="0"/>
                <a:ea typeface="Calibri" pitchFamily="34" charset="-122"/>
                <a:cs typeface="Calibri" pitchFamily="34" charset="-120"/>
              </a:rPr>
              <a:t>umpan balik</a:t>
            </a:r>
            <a:endParaRPr lang="en-US" sz="1000" dirty="0"/>
          </a:p>
        </p:txBody>
      </p:sp>
      <p:sp>
        <p:nvSpPr>
          <p:cNvPr id="15" name="Shape 13"/>
          <p:cNvSpPr/>
          <p:nvPr/>
        </p:nvSpPr>
        <p:spPr>
          <a:xfrm>
            <a:off x="457200" y="2926080"/>
            <a:ext cx="4572000" cy="1691640"/>
          </a:xfrm>
          <a:prstGeom prst="roundRect">
            <a:avLst>
              <a:gd name="adj" fmla="val 4324"/>
            </a:avLst>
          </a:prstGeom>
          <a:solidFill>
            <a:srgbClr val="EEF3F7"/>
          </a:solidFill>
          <a:ln/>
        </p:spPr>
      </p:sp>
      <p:sp>
        <p:nvSpPr>
          <p:cNvPr id="16" name="Text 14"/>
          <p:cNvSpPr txBox="1"/>
          <p:nvPr/>
        </p:nvSpPr>
        <p:spPr>
          <a:xfrm>
            <a:off x="640080" y="3017520"/>
            <a:ext cx="4206240" cy="274320"/>
          </a:xfrm>
          <a:prstGeom prst="rect">
            <a:avLst/>
          </a:prstGeom>
          <a:noFill/>
          <a:ln/>
        </p:spPr>
        <p:txBody>
          <a:bodyPr wrap="square" lIns="0" tIns="0" rIns="0" bIns="0" rtlCol="0" anchor="t"/>
          <a:lstStyle/>
          <a:p>
            <a:pPr indent="0" marL="0">
              <a:buNone/>
            </a:pPr>
            <a:r>
              <a:rPr lang="en-US" sz="1400" b="1" dirty="0">
                <a:solidFill>
                  <a:srgbClr val="0B3C5D"/>
                </a:solidFill>
                <a:latin typeface="Cambria" pitchFamily="34" charset="0"/>
                <a:ea typeface="Cambria" pitchFamily="34" charset="-122"/>
                <a:cs typeface="Cambria" pitchFamily="34" charset="-120"/>
              </a:rPr>
              <a:t>Ciri sebuah sistem</a:t>
            </a:r>
            <a:endParaRPr lang="en-US" sz="1400" dirty="0"/>
          </a:p>
        </p:txBody>
      </p:sp>
      <p:sp>
        <p:nvSpPr>
          <p:cNvPr id="17" name="Text 15"/>
          <p:cNvSpPr txBox="1"/>
          <p:nvPr/>
        </p:nvSpPr>
        <p:spPr>
          <a:xfrm>
            <a:off x="640080" y="3474720"/>
            <a:ext cx="987552" cy="384048"/>
          </a:xfrm>
          <a:prstGeom prst="roundRect">
            <a:avLst>
              <a:gd name="adj" fmla="val 19048"/>
            </a:avLst>
          </a:prstGeom>
          <a:solidFill>
            <a:srgbClr val="0B3C5D"/>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Komponen</a:t>
            </a:r>
            <a:endParaRPr lang="en-US" sz="1000" dirty="0"/>
          </a:p>
        </p:txBody>
      </p:sp>
      <p:sp>
        <p:nvSpPr>
          <p:cNvPr id="18" name="Text 16"/>
          <p:cNvSpPr txBox="1"/>
          <p:nvPr/>
        </p:nvSpPr>
        <p:spPr>
          <a:xfrm>
            <a:off x="1709928" y="3474720"/>
            <a:ext cx="987552" cy="384048"/>
          </a:xfrm>
          <a:prstGeom prst="roundRect">
            <a:avLst>
              <a:gd name="adj" fmla="val 19048"/>
            </a:avLst>
          </a:prstGeom>
          <a:solidFill>
            <a:srgbClr val="1D6A96"/>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Batas sistem</a:t>
            </a:r>
            <a:endParaRPr lang="en-US" sz="1000" dirty="0"/>
          </a:p>
        </p:txBody>
      </p:sp>
      <p:sp>
        <p:nvSpPr>
          <p:cNvPr id="19" name="Text 17"/>
          <p:cNvSpPr txBox="1"/>
          <p:nvPr/>
        </p:nvSpPr>
        <p:spPr>
          <a:xfrm>
            <a:off x="2779776" y="3474720"/>
            <a:ext cx="987552" cy="384048"/>
          </a:xfrm>
          <a:prstGeom prst="roundRect">
            <a:avLst>
              <a:gd name="adj" fmla="val 19048"/>
            </a:avLst>
          </a:prstGeom>
          <a:solidFill>
            <a:srgbClr val="0B3C5D"/>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Lingkungan luar</a:t>
            </a:r>
            <a:endParaRPr lang="en-US" sz="1000" dirty="0"/>
          </a:p>
        </p:txBody>
      </p:sp>
      <p:sp>
        <p:nvSpPr>
          <p:cNvPr id="20" name="Text 18"/>
          <p:cNvSpPr txBox="1"/>
          <p:nvPr/>
        </p:nvSpPr>
        <p:spPr>
          <a:xfrm>
            <a:off x="3849624" y="3474720"/>
            <a:ext cx="987552" cy="384048"/>
          </a:xfrm>
          <a:prstGeom prst="roundRect">
            <a:avLst>
              <a:gd name="adj" fmla="val 19048"/>
            </a:avLst>
          </a:prstGeom>
          <a:solidFill>
            <a:srgbClr val="1D6A96"/>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Penghubung</a:t>
            </a:r>
            <a:endParaRPr lang="en-US" sz="1000" dirty="0"/>
          </a:p>
        </p:txBody>
      </p:sp>
      <p:sp>
        <p:nvSpPr>
          <p:cNvPr id="21" name="Text 19"/>
          <p:cNvSpPr txBox="1"/>
          <p:nvPr/>
        </p:nvSpPr>
        <p:spPr>
          <a:xfrm>
            <a:off x="640080" y="3977640"/>
            <a:ext cx="987552" cy="384048"/>
          </a:xfrm>
          <a:prstGeom prst="roundRect">
            <a:avLst>
              <a:gd name="adj" fmla="val 19048"/>
            </a:avLst>
          </a:prstGeom>
          <a:solidFill>
            <a:srgbClr val="0B3C5D"/>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Masukan</a:t>
            </a:r>
            <a:endParaRPr lang="en-US" sz="1000" dirty="0"/>
          </a:p>
        </p:txBody>
      </p:sp>
      <p:sp>
        <p:nvSpPr>
          <p:cNvPr id="22" name="Text 20"/>
          <p:cNvSpPr txBox="1"/>
          <p:nvPr/>
        </p:nvSpPr>
        <p:spPr>
          <a:xfrm>
            <a:off x="1709928" y="3977640"/>
            <a:ext cx="987552" cy="384048"/>
          </a:xfrm>
          <a:prstGeom prst="roundRect">
            <a:avLst>
              <a:gd name="adj" fmla="val 19048"/>
            </a:avLst>
          </a:prstGeom>
          <a:solidFill>
            <a:srgbClr val="1D6A96"/>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Keluaran</a:t>
            </a:r>
            <a:endParaRPr lang="en-US" sz="1000" dirty="0"/>
          </a:p>
        </p:txBody>
      </p:sp>
      <p:sp>
        <p:nvSpPr>
          <p:cNvPr id="23" name="Text 21"/>
          <p:cNvSpPr txBox="1"/>
          <p:nvPr/>
        </p:nvSpPr>
        <p:spPr>
          <a:xfrm>
            <a:off x="2779776" y="3977640"/>
            <a:ext cx="987552" cy="384048"/>
          </a:xfrm>
          <a:prstGeom prst="roundRect">
            <a:avLst>
              <a:gd name="adj" fmla="val 19048"/>
            </a:avLst>
          </a:prstGeom>
          <a:solidFill>
            <a:srgbClr val="0B3C5D"/>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Pengolah</a:t>
            </a:r>
            <a:endParaRPr lang="en-US" sz="1000" dirty="0"/>
          </a:p>
        </p:txBody>
      </p:sp>
      <p:sp>
        <p:nvSpPr>
          <p:cNvPr id="24" name="Text 22"/>
          <p:cNvSpPr txBox="1"/>
          <p:nvPr/>
        </p:nvSpPr>
        <p:spPr>
          <a:xfrm>
            <a:off x="3849624" y="3977640"/>
            <a:ext cx="987552" cy="384048"/>
          </a:xfrm>
          <a:prstGeom prst="roundRect">
            <a:avLst>
              <a:gd name="adj" fmla="val 19048"/>
            </a:avLst>
          </a:prstGeom>
          <a:solidFill>
            <a:srgbClr val="1D6A96"/>
          </a:solidFill>
          <a:ln/>
        </p:spPr>
        <p:txBody>
          <a:bodyPr wrap="square" lIns="12700" tIns="12700" rIns="12700" bIns="1270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Sasaran</a:t>
            </a:r>
            <a:endParaRPr lang="en-US" sz="1000" dirty="0"/>
          </a:p>
        </p:txBody>
      </p:sp>
      <p:sp>
        <p:nvSpPr>
          <p:cNvPr id="25" name="Shape 23"/>
          <p:cNvSpPr/>
          <p:nvPr/>
        </p:nvSpPr>
        <p:spPr>
          <a:xfrm>
            <a:off x="5303520" y="2926080"/>
            <a:ext cx="3383280" cy="1691640"/>
          </a:xfrm>
          <a:prstGeom prst="roundRect">
            <a:avLst>
              <a:gd name="adj" fmla="val 4324"/>
            </a:avLst>
          </a:prstGeom>
          <a:solidFill>
            <a:srgbClr val="0B3C5D"/>
          </a:solidFill>
          <a:ln/>
        </p:spPr>
      </p:sp>
      <p:sp>
        <p:nvSpPr>
          <p:cNvPr id="26" name="Text 24"/>
          <p:cNvSpPr txBox="1"/>
          <p:nvPr/>
        </p:nvSpPr>
        <p:spPr>
          <a:xfrm>
            <a:off x="5486400" y="3017520"/>
            <a:ext cx="3017520" cy="274320"/>
          </a:xfrm>
          <a:prstGeom prst="rect">
            <a:avLst/>
          </a:prstGeom>
          <a:noFill/>
          <a:ln/>
        </p:spPr>
        <p:txBody>
          <a:bodyPr wrap="square" lIns="0" tIns="0" rIns="0" bIns="0" rtlCol="0" anchor="t"/>
          <a:lstStyle/>
          <a:p>
            <a:pPr indent="0" marL="0">
              <a:buNone/>
            </a:pPr>
            <a:r>
              <a:rPr lang="en-US" sz="1400" b="1" dirty="0">
                <a:solidFill>
                  <a:srgbClr val="F2A541"/>
                </a:solidFill>
                <a:latin typeface="Cambria" pitchFamily="34" charset="0"/>
                <a:ea typeface="Cambria" pitchFamily="34" charset="-122"/>
                <a:cs typeface="Cambria" pitchFamily="34" charset="-120"/>
              </a:rPr>
              <a:t>Mengapa SIM penting</a:t>
            </a:r>
            <a:endParaRPr lang="en-US" sz="1400" dirty="0"/>
          </a:p>
        </p:txBody>
      </p:sp>
      <p:sp>
        <p:nvSpPr>
          <p:cNvPr id="27" name="Text 25"/>
          <p:cNvSpPr txBox="1"/>
          <p:nvPr/>
        </p:nvSpPr>
        <p:spPr>
          <a:xfrm>
            <a:off x="5486400" y="3383280"/>
            <a:ext cx="3017520" cy="1097280"/>
          </a:xfrm>
          <a:prstGeom prst="rect">
            <a:avLst/>
          </a:prstGeom>
          <a:noFill/>
          <a:ln/>
        </p:spPr>
        <p:txBody>
          <a:bodyPr wrap="square" lIns="0" tIns="0" rIns="0" bIns="0" rtlCol="0" anchor="t"/>
          <a:lstStyle/>
          <a:p>
            <a:pPr marL="342900" indent="-342900">
              <a:spcAft>
                <a:spcPts val="400"/>
              </a:spcAft>
              <a:buSzPct val="100000"/>
              <a:buChar char="•"/>
            </a:pPr>
            <a:r>
              <a:rPr lang="en-US" sz="1250" dirty="0">
                <a:solidFill>
                  <a:srgbClr val="FFFFFF"/>
                </a:solidFill>
                <a:latin typeface="Calibri" pitchFamily="34" charset="0"/>
                <a:ea typeface="Calibri" pitchFamily="34" charset="-122"/>
                <a:cs typeface="Calibri" pitchFamily="34" charset="-120"/>
              </a:rPr>
              <a:t>Tulang punggung bisnis</a:t>
            </a:r>
            <a:endParaRPr lang="en-US" sz="1250" dirty="0"/>
          </a:p>
          <a:p>
            <a:pPr marL="342900" indent="-342900">
              <a:spcAft>
                <a:spcPts val="400"/>
              </a:spcAft>
              <a:buSzPct val="100000"/>
              <a:buChar char="•"/>
            </a:pPr>
            <a:r>
              <a:rPr lang="en-US" sz="1250" dirty="0">
                <a:solidFill>
                  <a:srgbClr val="FFFFFF"/>
                </a:solidFill>
                <a:latin typeface="Calibri" pitchFamily="34" charset="0"/>
                <a:ea typeface="Calibri" pitchFamily="34" charset="-122"/>
                <a:cs typeface="Calibri" pitchFamily="34" charset="-120"/>
              </a:rPr>
              <a:t>Membangun citra perusahaan</a:t>
            </a:r>
            <a:endParaRPr lang="en-US" sz="1250" dirty="0"/>
          </a:p>
          <a:p>
            <a:pPr marL="342900" indent="-342900">
              <a:spcAft>
                <a:spcPts val="400"/>
              </a:spcAft>
              <a:buSzPct val="100000"/>
              <a:buChar char="•"/>
            </a:pPr>
            <a:r>
              <a:rPr lang="en-US" sz="1250" dirty="0">
                <a:solidFill>
                  <a:srgbClr val="FFFFFF"/>
                </a:solidFill>
                <a:latin typeface="Calibri" pitchFamily="34" charset="0"/>
                <a:ea typeface="Calibri" pitchFamily="34" charset="-122"/>
                <a:cs typeface="Calibri" pitchFamily="34" charset="-120"/>
              </a:rPr>
              <a:t>Keunggulan kompetitif</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BLOK 5 · SISTEM DAN PROSES</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Pemodelan Proses Bisnis</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17</a:t>
            </a:r>
            <a:endParaRPr lang="en-US" sz="900" dirty="0"/>
          </a:p>
        </p:txBody>
      </p:sp>
      <p:sp>
        <p:nvSpPr>
          <p:cNvPr id="6" name="Shape 4"/>
          <p:cNvSpPr/>
          <p:nvPr/>
        </p:nvSpPr>
        <p:spPr>
          <a:xfrm>
            <a:off x="457200" y="1280160"/>
            <a:ext cx="3931920" cy="1325880"/>
          </a:xfrm>
          <a:prstGeom prst="roundRect">
            <a:avLst>
              <a:gd name="adj" fmla="val 5517"/>
            </a:avLst>
          </a:prstGeom>
          <a:solidFill>
            <a:srgbClr val="EEF3F7"/>
          </a:solidFill>
          <a:ln/>
        </p:spPr>
      </p:sp>
      <p:sp>
        <p:nvSpPr>
          <p:cNvPr id="7" name="Text 5"/>
          <p:cNvSpPr txBox="1"/>
          <p:nvPr/>
        </p:nvSpPr>
        <p:spPr>
          <a:xfrm>
            <a:off x="640080" y="1371600"/>
            <a:ext cx="356616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Proses bisnis</a:t>
            </a:r>
            <a:endParaRPr lang="en-US" sz="1500" dirty="0"/>
          </a:p>
        </p:txBody>
      </p:sp>
      <p:sp>
        <p:nvSpPr>
          <p:cNvPr id="8" name="Text 6"/>
          <p:cNvSpPr txBox="1"/>
          <p:nvPr/>
        </p:nvSpPr>
        <p:spPr>
          <a:xfrm>
            <a:off x="640080" y="1691640"/>
            <a:ext cx="3566160" cy="8686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Aktivitas terukur dan terstruktur untuk menghasilkan keluaran tertentu bagi pelanggan tertentu.</a:t>
            </a:r>
            <a:endParaRPr lang="en-US" sz="1250" dirty="0"/>
          </a:p>
        </p:txBody>
      </p:sp>
      <p:sp>
        <p:nvSpPr>
          <p:cNvPr id="9" name="Text 7"/>
          <p:cNvSpPr txBox="1"/>
          <p:nvPr/>
        </p:nvSpPr>
        <p:spPr>
          <a:xfrm>
            <a:off x="457200" y="2788920"/>
            <a:ext cx="3931920" cy="228600"/>
          </a:xfrm>
          <a:prstGeom prst="rect">
            <a:avLst/>
          </a:prstGeom>
          <a:noFill/>
          <a:ln/>
        </p:spPr>
        <p:txBody>
          <a:bodyPr wrap="square" lIns="0" tIns="0" rIns="0" bIns="0" rtlCol="0" anchor="t"/>
          <a:lstStyle/>
          <a:p>
            <a:pPr indent="0" marL="0">
              <a:buNone/>
            </a:pPr>
            <a:r>
              <a:rPr lang="en-US" sz="1100" b="1" dirty="0">
                <a:solidFill>
                  <a:srgbClr val="5B6B79"/>
                </a:solidFill>
                <a:latin typeface="Calibri" pitchFamily="34" charset="0"/>
                <a:ea typeface="Calibri" pitchFamily="34" charset="-122"/>
                <a:cs typeface="Calibri" pitchFamily="34" charset="-120"/>
              </a:rPr>
              <a:t>Contoh alur sederhana</a:t>
            </a:r>
            <a:endParaRPr lang="en-US" sz="1100" dirty="0"/>
          </a:p>
        </p:txBody>
      </p:sp>
      <p:sp>
        <p:nvSpPr>
          <p:cNvPr id="10" name="Shape 8"/>
          <p:cNvSpPr/>
          <p:nvPr/>
        </p:nvSpPr>
        <p:spPr>
          <a:xfrm>
            <a:off x="457200" y="3154680"/>
            <a:ext cx="822960" cy="548640"/>
          </a:xfrm>
          <a:prstGeom prst="ellipse">
            <a:avLst/>
          </a:prstGeom>
          <a:solidFill>
            <a:srgbClr val="0B3C5D"/>
          </a:solidFill>
          <a:ln/>
        </p:spPr>
      </p:sp>
      <p:sp>
        <p:nvSpPr>
          <p:cNvPr id="11" name="Text 9"/>
          <p:cNvSpPr txBox="1"/>
          <p:nvPr/>
        </p:nvSpPr>
        <p:spPr>
          <a:xfrm>
            <a:off x="457200" y="3154680"/>
            <a:ext cx="822960" cy="548640"/>
          </a:xfrm>
          <a:prstGeom prst="rect">
            <a:avLst/>
          </a:prstGeom>
          <a:noFill/>
          <a:ln/>
        </p:spPr>
        <p:txBody>
          <a:bodyPr wrap="square" lIns="0" tIns="0" rIns="0" bIns="0" rtlCol="0" anchor="ctr"/>
          <a:lstStyle/>
          <a:p>
            <a:pPr algn="ctr" indent="0" marL="0">
              <a:buNone/>
            </a:pPr>
            <a:r>
              <a:rPr lang="en-US" sz="1000" dirty="0">
                <a:solidFill>
                  <a:srgbClr val="FFFFFF"/>
                </a:solidFill>
                <a:latin typeface="Calibri" pitchFamily="34" charset="0"/>
                <a:ea typeface="Calibri" pitchFamily="34" charset="-122"/>
                <a:cs typeface="Calibri" pitchFamily="34" charset="-120"/>
              </a:rPr>
              <a:t>Mulai</a:t>
            </a:r>
            <a:endParaRPr lang="en-US" sz="1000" dirty="0"/>
          </a:p>
        </p:txBody>
      </p:sp>
      <p:sp>
        <p:nvSpPr>
          <p:cNvPr id="12" name="Text 10"/>
          <p:cNvSpPr txBox="1"/>
          <p:nvPr/>
        </p:nvSpPr>
        <p:spPr>
          <a:xfrm>
            <a:off x="1490472" y="3154680"/>
            <a:ext cx="822960" cy="548640"/>
          </a:xfrm>
          <a:prstGeom prst="roundRect">
            <a:avLst>
              <a:gd name="adj" fmla="val 13333"/>
            </a:avLst>
          </a:prstGeom>
          <a:solidFill>
            <a:srgbClr val="1D6A96"/>
          </a:solidFill>
          <a:ln/>
        </p:spPr>
        <p:txBody>
          <a:bodyPr wrap="square" lIns="38100" tIns="38100" rIns="38100" bIns="38100" rtlCol="0" anchor="ctr"/>
          <a:lstStyle/>
          <a:p>
            <a:pPr algn="ctr" indent="0" marL="0">
              <a:buNone/>
            </a:pPr>
            <a:r>
              <a:rPr lang="en-US" sz="950" dirty="0">
                <a:solidFill>
                  <a:srgbClr val="FFFFFF"/>
                </a:solidFill>
                <a:latin typeface="Calibri" pitchFamily="34" charset="0"/>
                <a:ea typeface="Calibri" pitchFamily="34" charset="-122"/>
                <a:cs typeface="Calibri" pitchFamily="34" charset="-120"/>
              </a:rPr>
              <a:t>Terima pesanan</a:t>
            </a:r>
            <a:endParaRPr lang="en-US" sz="950" dirty="0"/>
          </a:p>
        </p:txBody>
      </p:sp>
      <p:sp>
        <p:nvSpPr>
          <p:cNvPr id="13" name="Shape 11"/>
          <p:cNvSpPr/>
          <p:nvPr/>
        </p:nvSpPr>
        <p:spPr>
          <a:xfrm>
            <a:off x="2523744" y="3063240"/>
            <a:ext cx="822960" cy="731520"/>
          </a:xfrm>
          <a:prstGeom prst="diamond">
            <a:avLst/>
          </a:prstGeom>
          <a:solidFill>
            <a:srgbClr val="F2A541"/>
          </a:solidFill>
          <a:ln/>
        </p:spPr>
      </p:sp>
      <p:sp>
        <p:nvSpPr>
          <p:cNvPr id="14" name="Text 12"/>
          <p:cNvSpPr txBox="1"/>
          <p:nvPr/>
        </p:nvSpPr>
        <p:spPr>
          <a:xfrm>
            <a:off x="2523744" y="3063240"/>
            <a:ext cx="822960" cy="731520"/>
          </a:xfrm>
          <a:prstGeom prst="rect">
            <a:avLst/>
          </a:prstGeom>
          <a:noFill/>
          <a:ln/>
        </p:spPr>
        <p:txBody>
          <a:bodyPr wrap="square" lIns="0" tIns="0" rIns="0" bIns="0" rtlCol="0" anchor="ctr"/>
          <a:lstStyle/>
          <a:p>
            <a:pPr algn="ctr" indent="0" marL="0">
              <a:buNone/>
            </a:pPr>
            <a:r>
              <a:rPr lang="en-US" sz="900" b="1" dirty="0">
                <a:solidFill>
                  <a:srgbClr val="0B3C5D"/>
                </a:solidFill>
                <a:latin typeface="Calibri" pitchFamily="34" charset="0"/>
                <a:ea typeface="Calibri" pitchFamily="34" charset="-122"/>
                <a:cs typeface="Calibri" pitchFamily="34" charset="-120"/>
              </a:rPr>
              <a:t>Stok ada?</a:t>
            </a:r>
            <a:endParaRPr lang="en-US" sz="900" dirty="0"/>
          </a:p>
        </p:txBody>
      </p:sp>
      <p:sp>
        <p:nvSpPr>
          <p:cNvPr id="15" name="Text 13"/>
          <p:cNvSpPr txBox="1"/>
          <p:nvPr/>
        </p:nvSpPr>
        <p:spPr>
          <a:xfrm>
            <a:off x="3566160" y="3154680"/>
            <a:ext cx="822960" cy="548640"/>
          </a:xfrm>
          <a:prstGeom prst="roundRect">
            <a:avLst>
              <a:gd name="adj" fmla="val 13333"/>
            </a:avLst>
          </a:prstGeom>
          <a:solidFill>
            <a:srgbClr val="2A9D8F"/>
          </a:solidFill>
          <a:ln/>
        </p:spPr>
        <p:txBody>
          <a:bodyPr wrap="square" lIns="38100" tIns="38100" rIns="38100" bIns="38100" rtlCol="0" anchor="ctr"/>
          <a:lstStyle/>
          <a:p>
            <a:pPr algn="ctr" indent="0" marL="0">
              <a:buNone/>
            </a:pPr>
            <a:r>
              <a:rPr lang="en-US" sz="950" dirty="0">
                <a:solidFill>
                  <a:srgbClr val="FFFFFF"/>
                </a:solidFill>
                <a:latin typeface="Calibri" pitchFamily="34" charset="0"/>
                <a:ea typeface="Calibri" pitchFamily="34" charset="-122"/>
                <a:cs typeface="Calibri" pitchFamily="34" charset="-120"/>
              </a:rPr>
              <a:t>Kirim barang</a:t>
            </a:r>
            <a:endParaRPr lang="en-US" sz="950" dirty="0"/>
          </a:p>
        </p:txBody>
      </p:sp>
      <p:sp>
        <p:nvSpPr>
          <p:cNvPr id="16" name="Shape 14"/>
          <p:cNvSpPr/>
          <p:nvPr/>
        </p:nvSpPr>
        <p:spPr>
          <a:xfrm>
            <a:off x="1280160" y="3429000"/>
            <a:ext cx="210312" cy="0"/>
          </a:xfrm>
          <a:prstGeom prst="line">
            <a:avLst/>
          </a:prstGeom>
          <a:noFill/>
          <a:ln w="15875">
            <a:solidFill>
              <a:srgbClr val="5B6B79"/>
            </a:solidFill>
            <a:prstDash val="solid"/>
            <a:tailEnd type="triangle"/>
          </a:ln>
        </p:spPr>
      </p:sp>
      <p:sp>
        <p:nvSpPr>
          <p:cNvPr id="17" name="Shape 15"/>
          <p:cNvSpPr/>
          <p:nvPr/>
        </p:nvSpPr>
        <p:spPr>
          <a:xfrm>
            <a:off x="2313432" y="3429000"/>
            <a:ext cx="210312" cy="0"/>
          </a:xfrm>
          <a:prstGeom prst="line">
            <a:avLst/>
          </a:prstGeom>
          <a:noFill/>
          <a:ln w="15875">
            <a:solidFill>
              <a:srgbClr val="5B6B79"/>
            </a:solidFill>
            <a:prstDash val="solid"/>
            <a:tailEnd type="triangle"/>
          </a:ln>
        </p:spPr>
      </p:sp>
      <p:sp>
        <p:nvSpPr>
          <p:cNvPr id="18" name="Shape 16"/>
          <p:cNvSpPr/>
          <p:nvPr/>
        </p:nvSpPr>
        <p:spPr>
          <a:xfrm>
            <a:off x="3346704" y="3429000"/>
            <a:ext cx="219456" cy="0"/>
          </a:xfrm>
          <a:prstGeom prst="line">
            <a:avLst/>
          </a:prstGeom>
          <a:noFill/>
          <a:ln w="15875">
            <a:solidFill>
              <a:srgbClr val="5B6B79"/>
            </a:solidFill>
            <a:prstDash val="solid"/>
            <a:tailEnd type="triangle"/>
          </a:ln>
        </p:spPr>
      </p:sp>
      <p:sp>
        <p:nvSpPr>
          <p:cNvPr id="19" name="Text 17"/>
          <p:cNvSpPr txBox="1"/>
          <p:nvPr/>
        </p:nvSpPr>
        <p:spPr>
          <a:xfrm>
            <a:off x="457200" y="3977640"/>
            <a:ext cx="3931920" cy="548640"/>
          </a:xfrm>
          <a:prstGeom prst="rect">
            <a:avLst/>
          </a:prstGeom>
          <a:noFill/>
          <a:ln/>
        </p:spPr>
        <p:txBody>
          <a:bodyPr wrap="square" lIns="0" tIns="0" rIns="0" bIns="0" rtlCol="0" anchor="t"/>
          <a:lstStyle/>
          <a:p>
            <a:pPr indent="0" marL="0">
              <a:buNone/>
            </a:pPr>
            <a:r>
              <a:rPr lang="en-US" sz="1100" i="1" dirty="0">
                <a:solidFill>
                  <a:srgbClr val="5B6B79"/>
                </a:solidFill>
                <a:latin typeface="Calibri" pitchFamily="34" charset="0"/>
                <a:ea typeface="Calibri" pitchFamily="34" charset="-122"/>
                <a:cs typeface="Calibri" pitchFamily="34" charset="-120"/>
              </a:rPr>
              <a:t>Dimodelkan sebagai diagram alur, misalnya dengan draw.io.</a:t>
            </a:r>
            <a:endParaRPr lang="en-US" sz="1100" dirty="0"/>
          </a:p>
        </p:txBody>
      </p:sp>
      <p:sp>
        <p:nvSpPr>
          <p:cNvPr id="20" name="Text 18"/>
          <p:cNvSpPr txBox="1"/>
          <p:nvPr/>
        </p:nvSpPr>
        <p:spPr>
          <a:xfrm>
            <a:off x="4754880" y="1280160"/>
            <a:ext cx="3931920" cy="274320"/>
          </a:xfrm>
          <a:prstGeom prst="rect">
            <a:avLst/>
          </a:prstGeom>
          <a:noFill/>
          <a:ln/>
        </p:spPr>
        <p:txBody>
          <a:bodyPr wrap="square" lIns="0" tIns="0" rIns="0" bIns="0" rtlCol="0" anchor="t"/>
          <a:lstStyle/>
          <a:p>
            <a:pPr indent="0" marL="0">
              <a:buNone/>
            </a:pPr>
            <a:r>
              <a:rPr lang="en-US" sz="1500" b="1" dirty="0">
                <a:solidFill>
                  <a:srgbClr val="0B3C5D"/>
                </a:solidFill>
                <a:latin typeface="Cambria" pitchFamily="34" charset="0"/>
                <a:ea typeface="Cambria" pitchFamily="34" charset="-122"/>
                <a:cs typeface="Cambria" pitchFamily="34" charset="-120"/>
              </a:rPr>
              <a:t>Teknik REAL</a:t>
            </a:r>
            <a:endParaRPr lang="en-US" sz="1500" dirty="0"/>
          </a:p>
        </p:txBody>
      </p:sp>
      <p:sp>
        <p:nvSpPr>
          <p:cNvPr id="21" name="Shape 19"/>
          <p:cNvSpPr/>
          <p:nvPr/>
        </p:nvSpPr>
        <p:spPr>
          <a:xfrm>
            <a:off x="4754880" y="1645920"/>
            <a:ext cx="1874520" cy="1371600"/>
          </a:xfrm>
          <a:prstGeom prst="roundRect">
            <a:avLst>
              <a:gd name="adj" fmla="val 5333"/>
            </a:avLst>
          </a:prstGeom>
          <a:solidFill>
            <a:srgbClr val="EEF3F7"/>
          </a:solidFill>
          <a:ln/>
        </p:spPr>
      </p:sp>
      <p:sp>
        <p:nvSpPr>
          <p:cNvPr id="22" name="Shape 20"/>
          <p:cNvSpPr/>
          <p:nvPr/>
        </p:nvSpPr>
        <p:spPr>
          <a:xfrm>
            <a:off x="4892040" y="1828800"/>
            <a:ext cx="594360" cy="594360"/>
          </a:xfrm>
          <a:prstGeom prst="ellipse">
            <a:avLst/>
          </a:prstGeom>
          <a:solidFill>
            <a:srgbClr val="0B3C5D"/>
          </a:solidFill>
          <a:ln/>
        </p:spPr>
      </p:sp>
      <p:sp>
        <p:nvSpPr>
          <p:cNvPr id="23" name="Text 21"/>
          <p:cNvSpPr txBox="1"/>
          <p:nvPr/>
        </p:nvSpPr>
        <p:spPr>
          <a:xfrm>
            <a:off x="4892040" y="1828800"/>
            <a:ext cx="594360" cy="59436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R</a:t>
            </a:r>
            <a:endParaRPr lang="en-US" sz="2200" dirty="0"/>
          </a:p>
        </p:txBody>
      </p:sp>
      <p:sp>
        <p:nvSpPr>
          <p:cNvPr id="24" name="Text 22"/>
          <p:cNvSpPr txBox="1"/>
          <p:nvPr/>
        </p:nvSpPr>
        <p:spPr>
          <a:xfrm>
            <a:off x="4892040" y="2514600"/>
            <a:ext cx="16459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Resource</a:t>
            </a:r>
            <a:endParaRPr lang="en-US" sz="1400" dirty="0"/>
          </a:p>
        </p:txBody>
      </p:sp>
      <p:sp>
        <p:nvSpPr>
          <p:cNvPr id="25" name="Text 23"/>
          <p:cNvSpPr txBox="1"/>
          <p:nvPr/>
        </p:nvSpPr>
        <p:spPr>
          <a:xfrm>
            <a:off x="4892040" y="2761488"/>
            <a:ext cx="1645920" cy="22860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sumber daya</a:t>
            </a:r>
            <a:endParaRPr lang="en-US" sz="1100" dirty="0"/>
          </a:p>
        </p:txBody>
      </p:sp>
      <p:sp>
        <p:nvSpPr>
          <p:cNvPr id="26" name="Shape 24"/>
          <p:cNvSpPr/>
          <p:nvPr/>
        </p:nvSpPr>
        <p:spPr>
          <a:xfrm>
            <a:off x="6766560" y="1645920"/>
            <a:ext cx="1874520" cy="1371600"/>
          </a:xfrm>
          <a:prstGeom prst="roundRect">
            <a:avLst>
              <a:gd name="adj" fmla="val 5333"/>
            </a:avLst>
          </a:prstGeom>
          <a:solidFill>
            <a:srgbClr val="EEF3F7"/>
          </a:solidFill>
          <a:ln/>
        </p:spPr>
      </p:sp>
      <p:sp>
        <p:nvSpPr>
          <p:cNvPr id="27" name="Shape 25"/>
          <p:cNvSpPr/>
          <p:nvPr/>
        </p:nvSpPr>
        <p:spPr>
          <a:xfrm>
            <a:off x="6903720" y="1828800"/>
            <a:ext cx="594360" cy="594360"/>
          </a:xfrm>
          <a:prstGeom prst="ellipse">
            <a:avLst/>
          </a:prstGeom>
          <a:solidFill>
            <a:srgbClr val="1D6A96"/>
          </a:solidFill>
          <a:ln/>
        </p:spPr>
      </p:sp>
      <p:sp>
        <p:nvSpPr>
          <p:cNvPr id="28" name="Text 26"/>
          <p:cNvSpPr txBox="1"/>
          <p:nvPr/>
        </p:nvSpPr>
        <p:spPr>
          <a:xfrm>
            <a:off x="6903720" y="1828800"/>
            <a:ext cx="594360" cy="59436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E</a:t>
            </a:r>
            <a:endParaRPr lang="en-US" sz="2200" dirty="0"/>
          </a:p>
        </p:txBody>
      </p:sp>
      <p:sp>
        <p:nvSpPr>
          <p:cNvPr id="29" name="Text 27"/>
          <p:cNvSpPr txBox="1"/>
          <p:nvPr/>
        </p:nvSpPr>
        <p:spPr>
          <a:xfrm>
            <a:off x="6903720" y="2514600"/>
            <a:ext cx="16459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Event</a:t>
            </a:r>
            <a:endParaRPr lang="en-US" sz="1400" dirty="0"/>
          </a:p>
        </p:txBody>
      </p:sp>
      <p:sp>
        <p:nvSpPr>
          <p:cNvPr id="30" name="Text 28"/>
          <p:cNvSpPr txBox="1"/>
          <p:nvPr/>
        </p:nvSpPr>
        <p:spPr>
          <a:xfrm>
            <a:off x="6903720" y="2761488"/>
            <a:ext cx="1645920" cy="22860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kejadian</a:t>
            </a:r>
            <a:endParaRPr lang="en-US" sz="1100" dirty="0"/>
          </a:p>
        </p:txBody>
      </p:sp>
      <p:sp>
        <p:nvSpPr>
          <p:cNvPr id="31" name="Shape 29"/>
          <p:cNvSpPr/>
          <p:nvPr/>
        </p:nvSpPr>
        <p:spPr>
          <a:xfrm>
            <a:off x="4754880" y="3154680"/>
            <a:ext cx="1874520" cy="1371600"/>
          </a:xfrm>
          <a:prstGeom prst="roundRect">
            <a:avLst>
              <a:gd name="adj" fmla="val 5333"/>
            </a:avLst>
          </a:prstGeom>
          <a:solidFill>
            <a:srgbClr val="EEF3F7"/>
          </a:solidFill>
          <a:ln/>
        </p:spPr>
      </p:sp>
      <p:sp>
        <p:nvSpPr>
          <p:cNvPr id="32" name="Shape 30"/>
          <p:cNvSpPr/>
          <p:nvPr/>
        </p:nvSpPr>
        <p:spPr>
          <a:xfrm>
            <a:off x="4892040" y="3337560"/>
            <a:ext cx="594360" cy="594360"/>
          </a:xfrm>
          <a:prstGeom prst="ellipse">
            <a:avLst/>
          </a:prstGeom>
          <a:solidFill>
            <a:srgbClr val="2A9D8F"/>
          </a:solidFill>
          <a:ln/>
        </p:spPr>
      </p:sp>
      <p:sp>
        <p:nvSpPr>
          <p:cNvPr id="33" name="Text 31"/>
          <p:cNvSpPr txBox="1"/>
          <p:nvPr/>
        </p:nvSpPr>
        <p:spPr>
          <a:xfrm>
            <a:off x="4892040" y="3337560"/>
            <a:ext cx="594360" cy="59436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A</a:t>
            </a:r>
            <a:endParaRPr lang="en-US" sz="2200" dirty="0"/>
          </a:p>
        </p:txBody>
      </p:sp>
      <p:sp>
        <p:nvSpPr>
          <p:cNvPr id="34" name="Text 32"/>
          <p:cNvSpPr txBox="1"/>
          <p:nvPr/>
        </p:nvSpPr>
        <p:spPr>
          <a:xfrm>
            <a:off x="4892040" y="4023360"/>
            <a:ext cx="16459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Agent</a:t>
            </a:r>
            <a:endParaRPr lang="en-US" sz="1400" dirty="0"/>
          </a:p>
        </p:txBody>
      </p:sp>
      <p:sp>
        <p:nvSpPr>
          <p:cNvPr id="35" name="Text 33"/>
          <p:cNvSpPr txBox="1"/>
          <p:nvPr/>
        </p:nvSpPr>
        <p:spPr>
          <a:xfrm>
            <a:off x="4892040" y="4270248"/>
            <a:ext cx="1645920" cy="22860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pengantar / pelaku</a:t>
            </a:r>
            <a:endParaRPr lang="en-US" sz="1100" dirty="0"/>
          </a:p>
        </p:txBody>
      </p:sp>
      <p:sp>
        <p:nvSpPr>
          <p:cNvPr id="36" name="Shape 34"/>
          <p:cNvSpPr/>
          <p:nvPr/>
        </p:nvSpPr>
        <p:spPr>
          <a:xfrm>
            <a:off x="6766560" y="3154680"/>
            <a:ext cx="1874520" cy="1371600"/>
          </a:xfrm>
          <a:prstGeom prst="roundRect">
            <a:avLst>
              <a:gd name="adj" fmla="val 5333"/>
            </a:avLst>
          </a:prstGeom>
          <a:solidFill>
            <a:srgbClr val="EEF3F7"/>
          </a:solidFill>
          <a:ln/>
        </p:spPr>
      </p:sp>
      <p:sp>
        <p:nvSpPr>
          <p:cNvPr id="37" name="Shape 35"/>
          <p:cNvSpPr/>
          <p:nvPr/>
        </p:nvSpPr>
        <p:spPr>
          <a:xfrm>
            <a:off x="6903720" y="3337560"/>
            <a:ext cx="594360" cy="594360"/>
          </a:xfrm>
          <a:prstGeom prst="ellipse">
            <a:avLst/>
          </a:prstGeom>
          <a:solidFill>
            <a:srgbClr val="14527A"/>
          </a:solidFill>
          <a:ln/>
        </p:spPr>
      </p:sp>
      <p:sp>
        <p:nvSpPr>
          <p:cNvPr id="38" name="Text 36"/>
          <p:cNvSpPr txBox="1"/>
          <p:nvPr/>
        </p:nvSpPr>
        <p:spPr>
          <a:xfrm>
            <a:off x="6903720" y="3337560"/>
            <a:ext cx="594360" cy="59436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L</a:t>
            </a:r>
            <a:endParaRPr lang="en-US" sz="2200" dirty="0"/>
          </a:p>
        </p:txBody>
      </p:sp>
      <p:sp>
        <p:nvSpPr>
          <p:cNvPr id="39" name="Text 37"/>
          <p:cNvSpPr txBox="1"/>
          <p:nvPr/>
        </p:nvSpPr>
        <p:spPr>
          <a:xfrm>
            <a:off x="6903720" y="4023360"/>
            <a:ext cx="1645920" cy="274320"/>
          </a:xfrm>
          <a:prstGeom prst="rect">
            <a:avLst/>
          </a:prstGeom>
          <a:noFill/>
          <a:ln/>
        </p:spPr>
        <p:txBody>
          <a:bodyPr wrap="square" lIns="0" tIns="0" rIns="0" bIns="0" rtlCol="0" anchor="t"/>
          <a:lstStyle/>
          <a:p>
            <a:pPr indent="0" marL="0">
              <a:buNone/>
            </a:pPr>
            <a:r>
              <a:rPr lang="en-US" sz="1400" b="1" dirty="0">
                <a:solidFill>
                  <a:srgbClr val="0B3C5D"/>
                </a:solidFill>
                <a:latin typeface="Calibri" pitchFamily="34" charset="0"/>
                <a:ea typeface="Calibri" pitchFamily="34" charset="-122"/>
                <a:cs typeface="Calibri" pitchFamily="34" charset="-120"/>
              </a:rPr>
              <a:t>Location</a:t>
            </a:r>
            <a:endParaRPr lang="en-US" sz="1400" dirty="0"/>
          </a:p>
        </p:txBody>
      </p:sp>
      <p:sp>
        <p:nvSpPr>
          <p:cNvPr id="40" name="Text 38"/>
          <p:cNvSpPr txBox="1"/>
          <p:nvPr/>
        </p:nvSpPr>
        <p:spPr>
          <a:xfrm>
            <a:off x="6903720" y="4270248"/>
            <a:ext cx="1645920" cy="228600"/>
          </a:xfrm>
          <a:prstGeom prst="rect">
            <a:avLst/>
          </a:prstGeom>
          <a:noFill/>
          <a:ln/>
        </p:spPr>
        <p:txBody>
          <a:bodyPr wrap="square" lIns="0" tIns="0" rIns="0" bIns="0" rtlCol="0" anchor="t"/>
          <a:lstStyle/>
          <a:p>
            <a:pPr indent="0" marL="0">
              <a:buNone/>
            </a:pPr>
            <a:r>
              <a:rPr lang="en-US" sz="1100" dirty="0">
                <a:solidFill>
                  <a:srgbClr val="5B6B79"/>
                </a:solidFill>
                <a:latin typeface="Calibri" pitchFamily="34" charset="0"/>
                <a:ea typeface="Calibri" pitchFamily="34" charset="-122"/>
                <a:cs typeface="Calibri" pitchFamily="34" charset="-120"/>
              </a:rPr>
              <a:t>tempat</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PENUTUP</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Peta Konsep: Semuanya Terhubung</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18</a:t>
            </a:r>
            <a:endParaRPr lang="en-US" sz="900" dirty="0"/>
          </a:p>
        </p:txBody>
      </p:sp>
      <p:sp>
        <p:nvSpPr>
          <p:cNvPr id="6" name="Shape 4"/>
          <p:cNvSpPr/>
          <p:nvPr/>
        </p:nvSpPr>
        <p:spPr>
          <a:xfrm>
            <a:off x="3291840" y="2240280"/>
            <a:ext cx="2560320" cy="1097280"/>
          </a:xfrm>
          <a:prstGeom prst="ellipse">
            <a:avLst/>
          </a:prstGeom>
          <a:solidFill>
            <a:srgbClr val="F2A541"/>
          </a:solidFill>
          <a:ln/>
        </p:spPr>
      </p:sp>
      <p:sp>
        <p:nvSpPr>
          <p:cNvPr id="7" name="Text 5"/>
          <p:cNvSpPr txBox="1"/>
          <p:nvPr/>
        </p:nvSpPr>
        <p:spPr>
          <a:xfrm>
            <a:off x="3291840" y="2240280"/>
            <a:ext cx="2560320" cy="1097280"/>
          </a:xfrm>
          <a:prstGeom prst="rect">
            <a:avLst/>
          </a:prstGeom>
          <a:noFill/>
          <a:ln/>
        </p:spPr>
        <p:txBody>
          <a:bodyPr wrap="square" lIns="0" tIns="0" rIns="0" bIns="0" rtlCol="0" anchor="ctr"/>
          <a:lstStyle/>
          <a:p>
            <a:pPr algn="ctr" indent="0" marL="0">
              <a:buNone/>
            </a:pPr>
            <a:r>
              <a:rPr lang="en-US" sz="1800" b="1" dirty="0">
                <a:solidFill>
                  <a:srgbClr val="0B3C5D"/>
                </a:solidFill>
                <a:latin typeface="Cambria" pitchFamily="34" charset="0"/>
                <a:ea typeface="Cambria" pitchFamily="34" charset="-122"/>
                <a:cs typeface="Cambria" pitchFamily="34" charset="-120"/>
              </a:rPr>
              <a:t>Manajemen</a:t>
            </a:r>
            <a:endParaRPr lang="en-US" sz="1800" dirty="0"/>
          </a:p>
          <a:p>
            <a:pPr algn="ctr" indent="0" marL="0">
              <a:buNone/>
            </a:pPr>
            <a:r>
              <a:rPr lang="en-US" sz="1800" b="1" dirty="0">
                <a:solidFill>
                  <a:srgbClr val="0B3C5D"/>
                </a:solidFill>
                <a:latin typeface="Cambria" pitchFamily="34" charset="0"/>
                <a:ea typeface="Cambria" pitchFamily="34" charset="-122"/>
                <a:cs typeface="Cambria" pitchFamily="34" charset="-120"/>
              </a:rPr>
              <a:t>dan Bisnis</a:t>
            </a:r>
            <a:endParaRPr lang="en-US" sz="1800" dirty="0"/>
          </a:p>
        </p:txBody>
      </p:sp>
      <p:sp>
        <p:nvSpPr>
          <p:cNvPr id="8" name="Shape 6"/>
          <p:cNvSpPr/>
          <p:nvPr/>
        </p:nvSpPr>
        <p:spPr>
          <a:xfrm>
            <a:off x="2651760" y="1805940"/>
            <a:ext cx="914400" cy="662940"/>
          </a:xfrm>
          <a:prstGeom prst="line">
            <a:avLst/>
          </a:prstGeom>
          <a:noFill/>
          <a:ln w="19050">
            <a:solidFill>
              <a:srgbClr val="5B6B79"/>
            </a:solidFill>
            <a:prstDash val="solid"/>
          </a:ln>
        </p:spPr>
      </p:sp>
      <p:sp>
        <p:nvSpPr>
          <p:cNvPr id="9" name="Shape 7"/>
          <p:cNvSpPr/>
          <p:nvPr/>
        </p:nvSpPr>
        <p:spPr>
          <a:xfrm flipH="1">
            <a:off x="5577840" y="1805940"/>
            <a:ext cx="914400" cy="662940"/>
          </a:xfrm>
          <a:prstGeom prst="line">
            <a:avLst/>
          </a:prstGeom>
          <a:noFill/>
          <a:ln w="19050">
            <a:solidFill>
              <a:srgbClr val="5B6B79"/>
            </a:solidFill>
            <a:prstDash val="solid"/>
          </a:ln>
        </p:spPr>
      </p:sp>
      <p:sp>
        <p:nvSpPr>
          <p:cNvPr id="10" name="Shape 8"/>
          <p:cNvSpPr/>
          <p:nvPr/>
        </p:nvSpPr>
        <p:spPr>
          <a:xfrm flipV="1">
            <a:off x="2651760" y="3108960"/>
            <a:ext cx="822960" cy="205740"/>
          </a:xfrm>
          <a:prstGeom prst="line">
            <a:avLst/>
          </a:prstGeom>
          <a:noFill/>
          <a:ln w="19050">
            <a:solidFill>
              <a:srgbClr val="5B6B79"/>
            </a:solidFill>
            <a:prstDash val="solid"/>
          </a:ln>
        </p:spPr>
      </p:sp>
      <p:sp>
        <p:nvSpPr>
          <p:cNvPr id="11" name="Shape 9"/>
          <p:cNvSpPr/>
          <p:nvPr/>
        </p:nvSpPr>
        <p:spPr>
          <a:xfrm flipH="1" flipV="1">
            <a:off x="5669280" y="3108960"/>
            <a:ext cx="822960" cy="205740"/>
          </a:xfrm>
          <a:prstGeom prst="line">
            <a:avLst/>
          </a:prstGeom>
          <a:noFill/>
          <a:ln w="19050">
            <a:solidFill>
              <a:srgbClr val="5B6B79"/>
            </a:solidFill>
            <a:prstDash val="solid"/>
          </a:ln>
        </p:spPr>
      </p:sp>
      <p:sp>
        <p:nvSpPr>
          <p:cNvPr id="12" name="Shape 10"/>
          <p:cNvSpPr/>
          <p:nvPr/>
        </p:nvSpPr>
        <p:spPr>
          <a:xfrm flipV="1">
            <a:off x="4572000" y="3337560"/>
            <a:ext cx="0" cy="502920"/>
          </a:xfrm>
          <a:prstGeom prst="line">
            <a:avLst/>
          </a:prstGeom>
          <a:noFill/>
          <a:ln w="19050">
            <a:solidFill>
              <a:srgbClr val="5B6B79"/>
            </a:solidFill>
            <a:prstDash val="solid"/>
          </a:ln>
        </p:spPr>
      </p:sp>
      <p:sp>
        <p:nvSpPr>
          <p:cNvPr id="13" name="Text 11"/>
          <p:cNvSpPr txBox="1"/>
          <p:nvPr/>
        </p:nvSpPr>
        <p:spPr>
          <a:xfrm>
            <a:off x="457200" y="1280160"/>
            <a:ext cx="2194560" cy="1051560"/>
          </a:xfrm>
          <a:prstGeom prst="roundRect">
            <a:avLst>
              <a:gd name="adj" fmla="val 6957"/>
            </a:avLst>
          </a:prstGeom>
          <a:solidFill>
            <a:srgbClr val="0B3C5D"/>
          </a:solidFill>
          <a:ln/>
        </p:spPr>
        <p:txBody>
          <a:bodyPr wrap="square" lIns="38100" tIns="38100" rIns="38100" bIns="3810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Blok 1 · Fondasi</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Konsep, sejarah, manajer</a:t>
            </a:r>
            <a:endParaRPr lang="en-US" sz="1100" dirty="0"/>
          </a:p>
        </p:txBody>
      </p:sp>
      <p:sp>
        <p:nvSpPr>
          <p:cNvPr id="14" name="Text 12"/>
          <p:cNvSpPr txBox="1"/>
          <p:nvPr/>
        </p:nvSpPr>
        <p:spPr>
          <a:xfrm>
            <a:off x="6492240" y="1280160"/>
            <a:ext cx="2194560" cy="1051560"/>
          </a:xfrm>
          <a:prstGeom prst="roundRect">
            <a:avLst>
              <a:gd name="adj" fmla="val 6957"/>
            </a:avLst>
          </a:prstGeom>
          <a:solidFill>
            <a:srgbClr val="1D6A96"/>
          </a:solidFill>
          <a:ln/>
        </p:spPr>
        <p:txBody>
          <a:bodyPr wrap="square" lIns="38100" tIns="38100" rIns="38100" bIns="3810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Blok 2 · Inti manajemen</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POAC, struktur, wewenang</a:t>
            </a:r>
            <a:endParaRPr lang="en-US" sz="1100" dirty="0"/>
          </a:p>
        </p:txBody>
      </p:sp>
      <p:sp>
        <p:nvSpPr>
          <p:cNvPr id="15" name="Text 13"/>
          <p:cNvSpPr txBox="1"/>
          <p:nvPr/>
        </p:nvSpPr>
        <p:spPr>
          <a:xfrm>
            <a:off x="457200" y="2788920"/>
            <a:ext cx="2194560" cy="1051560"/>
          </a:xfrm>
          <a:prstGeom prst="roundRect">
            <a:avLst>
              <a:gd name="adj" fmla="val 6957"/>
            </a:avLst>
          </a:prstGeom>
          <a:solidFill>
            <a:srgbClr val="2A9D8F"/>
          </a:solidFill>
          <a:ln/>
        </p:spPr>
        <p:txBody>
          <a:bodyPr wrap="square" lIns="38100" tIns="38100" rIns="38100" bIns="3810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Blok 3 · Mendirikan usaha</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Lokasi, badan usaha, wirausaha</a:t>
            </a:r>
            <a:endParaRPr lang="en-US" sz="1100" dirty="0"/>
          </a:p>
        </p:txBody>
      </p:sp>
      <p:sp>
        <p:nvSpPr>
          <p:cNvPr id="16" name="Text 14"/>
          <p:cNvSpPr txBox="1"/>
          <p:nvPr/>
        </p:nvSpPr>
        <p:spPr>
          <a:xfrm>
            <a:off x="6492240" y="2788920"/>
            <a:ext cx="2194560" cy="1051560"/>
          </a:xfrm>
          <a:prstGeom prst="roundRect">
            <a:avLst>
              <a:gd name="adj" fmla="val 6957"/>
            </a:avLst>
          </a:prstGeom>
          <a:solidFill>
            <a:srgbClr val="9A5B05"/>
          </a:solidFill>
          <a:ln/>
        </p:spPr>
        <p:txBody>
          <a:bodyPr wrap="square" lIns="38100" tIns="38100" rIns="38100" bIns="3810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Blok 4 · Fungsi bisnis</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SDM, pemasaran, keuangan</a:t>
            </a:r>
            <a:endParaRPr lang="en-US" sz="1100" dirty="0"/>
          </a:p>
        </p:txBody>
      </p:sp>
      <p:sp>
        <p:nvSpPr>
          <p:cNvPr id="17" name="Text 15"/>
          <p:cNvSpPr txBox="1"/>
          <p:nvPr/>
        </p:nvSpPr>
        <p:spPr>
          <a:xfrm>
            <a:off x="3474720" y="3840480"/>
            <a:ext cx="2194560" cy="822960"/>
          </a:xfrm>
          <a:prstGeom prst="roundRect">
            <a:avLst>
              <a:gd name="adj" fmla="val 8889"/>
            </a:avLst>
          </a:prstGeom>
          <a:solidFill>
            <a:srgbClr val="14527A"/>
          </a:solidFill>
          <a:ln/>
        </p:spPr>
        <p:txBody>
          <a:bodyPr wrap="square" lIns="38100" tIns="38100" rIns="38100" bIns="3810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Blok 5 · Sistem &amp; proses</a:t>
            </a:r>
            <a:endParaRPr lang="en-US" sz="1100" dirty="0"/>
          </a:p>
          <a:p>
            <a:pPr algn="ctr" indent="0" marL="0">
              <a:buNone/>
            </a:pPr>
            <a:r>
              <a:rPr lang="en-US" sz="1050" dirty="0">
                <a:solidFill>
                  <a:srgbClr val="FFFFFF"/>
                </a:solidFill>
                <a:latin typeface="Calibri" pitchFamily="34" charset="0"/>
                <a:ea typeface="Calibri" pitchFamily="34" charset="-122"/>
                <a:cs typeface="Calibri" pitchFamily="34" charset="-120"/>
              </a:rPr>
              <a:t>SIM, proses bisnis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B3C5D"/>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F2A541"/>
                </a:solidFill>
                <a:latin typeface="Calibri" pitchFamily="34" charset="0"/>
                <a:ea typeface="Calibri" pitchFamily="34" charset="-122"/>
                <a:cs typeface="Calibri" pitchFamily="34" charset="-120"/>
              </a:rPr>
              <a:t>RANGKUMAN</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Lima Hal untuk Dibawa Pulang</a:t>
            </a:r>
            <a:endParaRPr lang="en-US" sz="2800" dirty="0"/>
          </a:p>
        </p:txBody>
      </p:sp>
      <p:sp>
        <p:nvSpPr>
          <p:cNvPr id="4" name="Shape 2"/>
          <p:cNvSpPr/>
          <p:nvPr/>
        </p:nvSpPr>
        <p:spPr>
          <a:xfrm>
            <a:off x="457200" y="1408176"/>
            <a:ext cx="457200" cy="457200"/>
          </a:xfrm>
          <a:prstGeom prst="ellipse">
            <a:avLst/>
          </a:prstGeom>
          <a:solidFill>
            <a:srgbClr val="F2A541"/>
          </a:solidFill>
          <a:ln/>
        </p:spPr>
      </p:sp>
      <p:sp>
        <p:nvSpPr>
          <p:cNvPr id="5" name="Text 3"/>
          <p:cNvSpPr txBox="1"/>
          <p:nvPr/>
        </p:nvSpPr>
        <p:spPr>
          <a:xfrm>
            <a:off x="457200" y="1408176"/>
            <a:ext cx="457200" cy="457200"/>
          </a:xfrm>
          <a:prstGeom prst="rect">
            <a:avLst/>
          </a:prstGeom>
          <a:noFill/>
          <a:ln/>
        </p:spPr>
        <p:txBody>
          <a:bodyPr wrap="square" lIns="0" tIns="0" rIns="0" bIns="0" rtlCol="0" anchor="ctr"/>
          <a:lstStyle/>
          <a:p>
            <a:pPr algn="ctr" indent="0" marL="0">
              <a:buNone/>
            </a:pPr>
            <a:r>
              <a:rPr lang="en-US" sz="1800" b="1" dirty="0">
                <a:solidFill>
                  <a:srgbClr val="0B3C5D"/>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143000" y="1371600"/>
            <a:ext cx="7498080" cy="530352"/>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Manajemen adalah seni sekaligus proses mencapai tujuan lewat orang lain, secara efektif dan efisien.</a:t>
            </a:r>
            <a:endParaRPr lang="en-US" sz="1500" dirty="0"/>
          </a:p>
        </p:txBody>
      </p:sp>
      <p:sp>
        <p:nvSpPr>
          <p:cNvPr id="7" name="Shape 5"/>
          <p:cNvSpPr/>
          <p:nvPr/>
        </p:nvSpPr>
        <p:spPr>
          <a:xfrm>
            <a:off x="457200" y="2066544"/>
            <a:ext cx="457200" cy="457200"/>
          </a:xfrm>
          <a:prstGeom prst="ellipse">
            <a:avLst/>
          </a:prstGeom>
          <a:solidFill>
            <a:srgbClr val="F2A541"/>
          </a:solidFill>
          <a:ln/>
        </p:spPr>
      </p:sp>
      <p:sp>
        <p:nvSpPr>
          <p:cNvPr id="8" name="Text 6"/>
          <p:cNvSpPr txBox="1"/>
          <p:nvPr/>
        </p:nvSpPr>
        <p:spPr>
          <a:xfrm>
            <a:off x="457200" y="2066544"/>
            <a:ext cx="457200" cy="457200"/>
          </a:xfrm>
          <a:prstGeom prst="rect">
            <a:avLst/>
          </a:prstGeom>
          <a:noFill/>
          <a:ln/>
        </p:spPr>
        <p:txBody>
          <a:bodyPr wrap="square" lIns="0" tIns="0" rIns="0" bIns="0" rtlCol="0" anchor="ctr"/>
          <a:lstStyle/>
          <a:p>
            <a:pPr algn="ctr" indent="0" marL="0">
              <a:buNone/>
            </a:pPr>
            <a:r>
              <a:rPr lang="en-US" sz="1800" b="1" dirty="0">
                <a:solidFill>
                  <a:srgbClr val="0B3C5D"/>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143000" y="2029968"/>
            <a:ext cx="7498080" cy="530352"/>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Empat fungsi POAC menjadi kerangka kerja setiap manajer di semua tingkatan.</a:t>
            </a:r>
            <a:endParaRPr lang="en-US" sz="1500" dirty="0"/>
          </a:p>
        </p:txBody>
      </p:sp>
      <p:sp>
        <p:nvSpPr>
          <p:cNvPr id="10" name="Shape 8"/>
          <p:cNvSpPr/>
          <p:nvPr/>
        </p:nvSpPr>
        <p:spPr>
          <a:xfrm>
            <a:off x="457200" y="2724912"/>
            <a:ext cx="457200" cy="457200"/>
          </a:xfrm>
          <a:prstGeom prst="ellipse">
            <a:avLst/>
          </a:prstGeom>
          <a:solidFill>
            <a:srgbClr val="F2A541"/>
          </a:solidFill>
          <a:ln/>
        </p:spPr>
      </p:sp>
      <p:sp>
        <p:nvSpPr>
          <p:cNvPr id="11" name="Text 9"/>
          <p:cNvSpPr txBox="1"/>
          <p:nvPr/>
        </p:nvSpPr>
        <p:spPr>
          <a:xfrm>
            <a:off x="457200" y="2724912"/>
            <a:ext cx="457200" cy="457200"/>
          </a:xfrm>
          <a:prstGeom prst="rect">
            <a:avLst/>
          </a:prstGeom>
          <a:noFill/>
          <a:ln/>
        </p:spPr>
        <p:txBody>
          <a:bodyPr wrap="square" lIns="0" tIns="0" rIns="0" bIns="0" rtlCol="0" anchor="ctr"/>
          <a:lstStyle/>
          <a:p>
            <a:pPr algn="ctr" indent="0" marL="0">
              <a:buNone/>
            </a:pPr>
            <a:r>
              <a:rPr lang="en-US" sz="1800" b="1" dirty="0">
                <a:solidFill>
                  <a:srgbClr val="0B3C5D"/>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143000" y="2688336"/>
            <a:ext cx="7498080" cy="530352"/>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Struktur organisasi dan badan usaha menentukan wewenang, risiko, dan status hukum.</a:t>
            </a:r>
            <a:endParaRPr lang="en-US" sz="1500" dirty="0"/>
          </a:p>
        </p:txBody>
      </p:sp>
      <p:sp>
        <p:nvSpPr>
          <p:cNvPr id="13" name="Shape 11"/>
          <p:cNvSpPr/>
          <p:nvPr/>
        </p:nvSpPr>
        <p:spPr>
          <a:xfrm>
            <a:off x="457200" y="3383280"/>
            <a:ext cx="457200" cy="457200"/>
          </a:xfrm>
          <a:prstGeom prst="ellipse">
            <a:avLst/>
          </a:prstGeom>
          <a:solidFill>
            <a:srgbClr val="F2A541"/>
          </a:solidFill>
          <a:ln/>
        </p:spPr>
      </p:sp>
      <p:sp>
        <p:nvSpPr>
          <p:cNvPr id="14" name="Text 12"/>
          <p:cNvSpPr txBox="1"/>
          <p:nvPr/>
        </p:nvSpPr>
        <p:spPr>
          <a:xfrm>
            <a:off x="457200" y="3383280"/>
            <a:ext cx="457200" cy="457200"/>
          </a:xfrm>
          <a:prstGeom prst="rect">
            <a:avLst/>
          </a:prstGeom>
          <a:noFill/>
          <a:ln/>
        </p:spPr>
        <p:txBody>
          <a:bodyPr wrap="square" lIns="0" tIns="0" rIns="0" bIns="0" rtlCol="0" anchor="ctr"/>
          <a:lstStyle/>
          <a:p>
            <a:pPr algn="ctr" indent="0" marL="0">
              <a:buNone/>
            </a:pPr>
            <a:r>
              <a:rPr lang="en-US" sz="1800" b="1" dirty="0">
                <a:solidFill>
                  <a:srgbClr val="0B3C5D"/>
                </a:solidFill>
                <a:latin typeface="Cambria" pitchFamily="34" charset="0"/>
                <a:ea typeface="Cambria" pitchFamily="34" charset="-122"/>
                <a:cs typeface="Cambria" pitchFamily="34" charset="-120"/>
              </a:rPr>
              <a:t>4</a:t>
            </a:r>
            <a:endParaRPr lang="en-US" sz="1800" dirty="0"/>
          </a:p>
        </p:txBody>
      </p:sp>
      <p:sp>
        <p:nvSpPr>
          <p:cNvPr id="15" name="Text 13"/>
          <p:cNvSpPr txBox="1"/>
          <p:nvPr/>
        </p:nvSpPr>
        <p:spPr>
          <a:xfrm>
            <a:off x="1143000" y="3346704"/>
            <a:ext cx="7498080" cy="530352"/>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SDM, pemasaran, dan keuangan adalah mesin bisnis yang harus berjalan terpadu.</a:t>
            </a:r>
            <a:endParaRPr lang="en-US" sz="1500" dirty="0"/>
          </a:p>
        </p:txBody>
      </p:sp>
      <p:sp>
        <p:nvSpPr>
          <p:cNvPr id="16" name="Shape 14"/>
          <p:cNvSpPr/>
          <p:nvPr/>
        </p:nvSpPr>
        <p:spPr>
          <a:xfrm>
            <a:off x="457200" y="4041648"/>
            <a:ext cx="457200" cy="457200"/>
          </a:xfrm>
          <a:prstGeom prst="ellipse">
            <a:avLst/>
          </a:prstGeom>
          <a:solidFill>
            <a:srgbClr val="F2A541"/>
          </a:solidFill>
          <a:ln/>
        </p:spPr>
      </p:sp>
      <p:sp>
        <p:nvSpPr>
          <p:cNvPr id="17" name="Text 15"/>
          <p:cNvSpPr txBox="1"/>
          <p:nvPr/>
        </p:nvSpPr>
        <p:spPr>
          <a:xfrm>
            <a:off x="457200" y="4041648"/>
            <a:ext cx="457200" cy="457200"/>
          </a:xfrm>
          <a:prstGeom prst="rect">
            <a:avLst/>
          </a:prstGeom>
          <a:noFill/>
          <a:ln/>
        </p:spPr>
        <p:txBody>
          <a:bodyPr wrap="square" lIns="0" tIns="0" rIns="0" bIns="0" rtlCol="0" anchor="ctr"/>
          <a:lstStyle/>
          <a:p>
            <a:pPr algn="ctr" indent="0" marL="0">
              <a:buNone/>
            </a:pPr>
            <a:r>
              <a:rPr lang="en-US" sz="1800" b="1" dirty="0">
                <a:solidFill>
                  <a:srgbClr val="0B3C5D"/>
                </a:solidFill>
                <a:latin typeface="Cambria" pitchFamily="34" charset="0"/>
                <a:ea typeface="Cambria" pitchFamily="34" charset="-122"/>
                <a:cs typeface="Cambria" pitchFamily="34" charset="-120"/>
              </a:rPr>
              <a:t>5</a:t>
            </a:r>
            <a:endParaRPr lang="en-US" sz="1800" dirty="0"/>
          </a:p>
        </p:txBody>
      </p:sp>
      <p:sp>
        <p:nvSpPr>
          <p:cNvPr id="18" name="Text 16"/>
          <p:cNvSpPr txBox="1"/>
          <p:nvPr/>
        </p:nvSpPr>
        <p:spPr>
          <a:xfrm>
            <a:off x="1143000" y="4005072"/>
            <a:ext cx="7498080" cy="530352"/>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Sistem informasi dan proses bisnis membuat semuanya terukur dan dapat dipertanggungjawabkan.</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3C5D"/>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F2A541"/>
                </a:solidFill>
                <a:latin typeface="Calibri" pitchFamily="34" charset="0"/>
                <a:ea typeface="Calibri" pitchFamily="34" charset="-122"/>
                <a:cs typeface="Calibri" pitchFamily="34" charset="-120"/>
              </a:rPr>
              <a:t>DISKUSI DAN TUGAS AWAL</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Mari Berdiskusi</a:t>
            </a:r>
            <a:endParaRPr lang="en-US" sz="2800" dirty="0"/>
          </a:p>
        </p:txBody>
      </p:sp>
      <p:sp>
        <p:nvSpPr>
          <p:cNvPr id="4" name="Shape 2"/>
          <p:cNvSpPr/>
          <p:nvPr/>
        </p:nvSpPr>
        <p:spPr>
          <a:xfrm>
            <a:off x="457200" y="1417320"/>
            <a:ext cx="8229600" cy="868680"/>
          </a:xfrm>
          <a:prstGeom prst="roundRect">
            <a:avLst>
              <a:gd name="adj" fmla="val 8421"/>
            </a:avLst>
          </a:prstGeom>
          <a:solidFill>
            <a:srgbClr val="14527A"/>
          </a:solidFill>
          <a:ln/>
        </p:spPr>
      </p:sp>
      <p:sp>
        <p:nvSpPr>
          <p:cNvPr id="5" name="Shape 3"/>
          <p:cNvSpPr/>
          <p:nvPr/>
        </p:nvSpPr>
        <p:spPr>
          <a:xfrm>
            <a:off x="640080" y="1554480"/>
            <a:ext cx="594360" cy="594360"/>
          </a:xfrm>
          <a:prstGeom prst="ellipse">
            <a:avLst/>
          </a:prstGeom>
          <a:solidFill>
            <a:srgbClr val="F2A541"/>
          </a:solidFill>
          <a:ln/>
        </p:spPr>
      </p:sp>
      <p:pic>
        <p:nvPicPr>
          <p:cNvPr id="6" name="Image 0" descr="preencoded.png">    </p:cNvPr>
          <p:cNvPicPr>
            <a:picLocks noChangeAspect="1"/>
          </p:cNvPicPr>
          <p:nvPr/>
        </p:nvPicPr>
        <p:blipFill>
          <a:blip r:embed="rId1"/>
          <a:stretch>
            <a:fillRect/>
          </a:stretch>
        </p:blipFill>
        <p:spPr>
          <a:xfrm>
            <a:off x="788670" y="1703070"/>
            <a:ext cx="297180" cy="297180"/>
          </a:xfrm>
          <a:prstGeom prst="rect">
            <a:avLst/>
          </a:prstGeom>
        </p:spPr>
      </p:pic>
      <p:sp>
        <p:nvSpPr>
          <p:cNvPr id="7" name="Text 4"/>
          <p:cNvSpPr txBox="1"/>
          <p:nvPr/>
        </p:nvSpPr>
        <p:spPr>
          <a:xfrm>
            <a:off x="1463040" y="1463040"/>
            <a:ext cx="5852160" cy="77724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Mengapa struktur organisasi penting untuk mencapai tujuan?</a:t>
            </a:r>
            <a:endParaRPr lang="en-US" sz="1500" dirty="0"/>
          </a:p>
        </p:txBody>
      </p:sp>
      <p:sp>
        <p:nvSpPr>
          <p:cNvPr id="8" name="Text 5"/>
          <p:cNvSpPr txBox="1"/>
          <p:nvPr/>
        </p:nvSpPr>
        <p:spPr>
          <a:xfrm>
            <a:off x="7315200" y="1463040"/>
            <a:ext cx="1188720" cy="777240"/>
          </a:xfrm>
          <a:prstGeom prst="rect">
            <a:avLst/>
          </a:prstGeom>
          <a:noFill/>
          <a:ln/>
        </p:spPr>
        <p:txBody>
          <a:bodyPr wrap="square" lIns="0" tIns="0" rIns="0" bIns="0" rtlCol="0" anchor="ctr"/>
          <a:lstStyle/>
          <a:p>
            <a:pPr algn="r" indent="0" marL="0">
              <a:buNone/>
            </a:pPr>
            <a:r>
              <a:rPr lang="en-US" sz="1100" b="1" dirty="0">
                <a:solidFill>
                  <a:srgbClr val="F2A541"/>
                </a:solidFill>
                <a:latin typeface="Calibri" pitchFamily="34" charset="0"/>
                <a:ea typeface="Calibri" pitchFamily="34" charset="-122"/>
                <a:cs typeface="Calibri" pitchFamily="34" charset="-120"/>
              </a:rPr>
              <a:t>Bab 3</a:t>
            </a:r>
            <a:endParaRPr lang="en-US" sz="1100" dirty="0"/>
          </a:p>
        </p:txBody>
      </p:sp>
      <p:sp>
        <p:nvSpPr>
          <p:cNvPr id="9" name="Shape 6"/>
          <p:cNvSpPr/>
          <p:nvPr/>
        </p:nvSpPr>
        <p:spPr>
          <a:xfrm>
            <a:off x="457200" y="2468880"/>
            <a:ext cx="8229600" cy="868680"/>
          </a:xfrm>
          <a:prstGeom prst="roundRect">
            <a:avLst>
              <a:gd name="adj" fmla="val 8421"/>
            </a:avLst>
          </a:prstGeom>
          <a:solidFill>
            <a:srgbClr val="14527A"/>
          </a:solidFill>
          <a:ln/>
        </p:spPr>
      </p:sp>
      <p:sp>
        <p:nvSpPr>
          <p:cNvPr id="10" name="Shape 7"/>
          <p:cNvSpPr/>
          <p:nvPr/>
        </p:nvSpPr>
        <p:spPr>
          <a:xfrm>
            <a:off x="640080" y="2606040"/>
            <a:ext cx="594360" cy="594360"/>
          </a:xfrm>
          <a:prstGeom prst="ellipse">
            <a:avLst/>
          </a:prstGeom>
          <a:solidFill>
            <a:srgbClr val="F2A541"/>
          </a:solidFill>
          <a:ln/>
        </p:spPr>
      </p:sp>
      <p:pic>
        <p:nvPicPr>
          <p:cNvPr id="11" name="Image 1" descr="preencoded.png">    </p:cNvPr>
          <p:cNvPicPr>
            <a:picLocks noChangeAspect="1"/>
          </p:cNvPicPr>
          <p:nvPr/>
        </p:nvPicPr>
        <p:blipFill>
          <a:blip r:embed="rId2"/>
          <a:stretch>
            <a:fillRect/>
          </a:stretch>
        </p:blipFill>
        <p:spPr>
          <a:xfrm>
            <a:off x="788670" y="2754630"/>
            <a:ext cx="297180" cy="297180"/>
          </a:xfrm>
          <a:prstGeom prst="rect">
            <a:avLst/>
          </a:prstGeom>
        </p:spPr>
      </p:pic>
      <p:sp>
        <p:nvSpPr>
          <p:cNvPr id="12" name="Text 8"/>
          <p:cNvSpPr txBox="1"/>
          <p:nvPr/>
        </p:nvSpPr>
        <p:spPr>
          <a:xfrm>
            <a:off x="1463040" y="2514600"/>
            <a:ext cx="5852160" cy="77724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Bentuk badan usaha apa yang paling cocok untuk Indonesia? Mengapa?</a:t>
            </a:r>
            <a:endParaRPr lang="en-US" sz="1500" dirty="0"/>
          </a:p>
        </p:txBody>
      </p:sp>
      <p:sp>
        <p:nvSpPr>
          <p:cNvPr id="13" name="Text 9"/>
          <p:cNvSpPr txBox="1"/>
          <p:nvPr/>
        </p:nvSpPr>
        <p:spPr>
          <a:xfrm>
            <a:off x="7315200" y="2514600"/>
            <a:ext cx="1188720" cy="777240"/>
          </a:xfrm>
          <a:prstGeom prst="rect">
            <a:avLst/>
          </a:prstGeom>
          <a:noFill/>
          <a:ln/>
        </p:spPr>
        <p:txBody>
          <a:bodyPr wrap="square" lIns="0" tIns="0" rIns="0" bIns="0" rtlCol="0" anchor="ctr"/>
          <a:lstStyle/>
          <a:p>
            <a:pPr algn="r" indent="0" marL="0">
              <a:buNone/>
            </a:pPr>
            <a:r>
              <a:rPr lang="en-US" sz="1100" b="1" dirty="0">
                <a:solidFill>
                  <a:srgbClr val="F2A541"/>
                </a:solidFill>
                <a:latin typeface="Calibri" pitchFamily="34" charset="0"/>
                <a:ea typeface="Calibri" pitchFamily="34" charset="-122"/>
                <a:cs typeface="Calibri" pitchFamily="34" charset="-120"/>
              </a:rPr>
              <a:t>Bab 7</a:t>
            </a:r>
            <a:endParaRPr lang="en-US" sz="1100" dirty="0"/>
          </a:p>
        </p:txBody>
      </p:sp>
      <p:sp>
        <p:nvSpPr>
          <p:cNvPr id="14" name="Shape 10"/>
          <p:cNvSpPr/>
          <p:nvPr/>
        </p:nvSpPr>
        <p:spPr>
          <a:xfrm>
            <a:off x="457200" y="3520440"/>
            <a:ext cx="8229600" cy="868680"/>
          </a:xfrm>
          <a:prstGeom prst="roundRect">
            <a:avLst>
              <a:gd name="adj" fmla="val 8421"/>
            </a:avLst>
          </a:prstGeom>
          <a:solidFill>
            <a:srgbClr val="14527A"/>
          </a:solidFill>
          <a:ln/>
        </p:spPr>
      </p:sp>
      <p:sp>
        <p:nvSpPr>
          <p:cNvPr id="15" name="Shape 11"/>
          <p:cNvSpPr/>
          <p:nvPr/>
        </p:nvSpPr>
        <p:spPr>
          <a:xfrm>
            <a:off x="640080" y="3657600"/>
            <a:ext cx="594360" cy="594360"/>
          </a:xfrm>
          <a:prstGeom prst="ellipse">
            <a:avLst/>
          </a:prstGeom>
          <a:solidFill>
            <a:srgbClr val="F2A541"/>
          </a:solidFill>
          <a:ln/>
        </p:spPr>
      </p:sp>
      <p:pic>
        <p:nvPicPr>
          <p:cNvPr id="16" name="Image 2" descr="preencoded.png">    </p:cNvPr>
          <p:cNvPicPr>
            <a:picLocks noChangeAspect="1"/>
          </p:cNvPicPr>
          <p:nvPr/>
        </p:nvPicPr>
        <p:blipFill>
          <a:blip r:embed="rId3"/>
          <a:stretch>
            <a:fillRect/>
          </a:stretch>
        </p:blipFill>
        <p:spPr>
          <a:xfrm>
            <a:off x="788670" y="3806190"/>
            <a:ext cx="297180" cy="297180"/>
          </a:xfrm>
          <a:prstGeom prst="rect">
            <a:avLst/>
          </a:prstGeom>
        </p:spPr>
      </p:pic>
      <p:sp>
        <p:nvSpPr>
          <p:cNvPr id="17" name="Text 12"/>
          <p:cNvSpPr txBox="1"/>
          <p:nvPr/>
        </p:nvSpPr>
        <p:spPr>
          <a:xfrm>
            <a:off x="1463040" y="3566160"/>
            <a:ext cx="5852160" cy="77724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Pilih satu usaha di sekitar kampus, lalu petakan keempat fungsi manajemennya (POAC).</a:t>
            </a:r>
            <a:endParaRPr lang="en-US" sz="1500" dirty="0"/>
          </a:p>
        </p:txBody>
      </p:sp>
      <p:sp>
        <p:nvSpPr>
          <p:cNvPr id="18" name="Text 13"/>
          <p:cNvSpPr txBox="1"/>
          <p:nvPr/>
        </p:nvSpPr>
        <p:spPr>
          <a:xfrm>
            <a:off x="7315200" y="3566160"/>
            <a:ext cx="1188720" cy="777240"/>
          </a:xfrm>
          <a:prstGeom prst="rect">
            <a:avLst/>
          </a:prstGeom>
          <a:noFill/>
          <a:ln/>
        </p:spPr>
        <p:txBody>
          <a:bodyPr wrap="square" lIns="0" tIns="0" rIns="0" bIns="0" rtlCol="0" anchor="ctr"/>
          <a:lstStyle/>
          <a:p>
            <a:pPr algn="r" indent="0" marL="0">
              <a:buNone/>
            </a:pPr>
            <a:r>
              <a:rPr lang="en-US" sz="1100" b="1" dirty="0">
                <a:solidFill>
                  <a:srgbClr val="F2A541"/>
                </a:solidFill>
                <a:latin typeface="Calibri" pitchFamily="34" charset="0"/>
                <a:ea typeface="Calibri" pitchFamily="34" charset="-122"/>
                <a:cs typeface="Calibri" pitchFamily="34" charset="-120"/>
              </a:rPr>
              <a:t>Tugas awal</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400800" cy="228600"/>
          </a:xfrm>
          <a:prstGeom prst="rect">
            <a:avLst/>
          </a:prstGeom>
          <a:noFill/>
          <a:ln/>
        </p:spPr>
        <p:txBody>
          <a:bodyPr wrap="square" lIns="0" tIns="0" rIns="0" bIns="0" rtlCol="0" anchor="t"/>
          <a:lstStyle/>
          <a:p>
            <a:pPr indent="0" marL="0">
              <a:buNone/>
            </a:pPr>
            <a:r>
              <a:rPr lang="en-US" sz="1000" b="1" spc="200" kern="0" dirty="0">
                <a:solidFill>
                  <a:srgbClr val="9A5B05"/>
                </a:solidFill>
                <a:latin typeface="Calibri" pitchFamily="34" charset="0"/>
                <a:ea typeface="Calibri" pitchFamily="34" charset="-122"/>
                <a:cs typeface="Calibri" pitchFamily="34" charset="-120"/>
              </a:rPr>
              <a:t>REFERENSI</a:t>
            </a:r>
            <a:endParaRPr lang="en-US" sz="1000" dirty="0"/>
          </a:p>
        </p:txBody>
      </p:sp>
      <p:sp>
        <p:nvSpPr>
          <p:cNvPr id="3" name="Text 1"/>
          <p:cNvSpPr txBox="1"/>
          <p:nvPr/>
        </p:nvSpPr>
        <p:spPr>
          <a:xfrm>
            <a:off x="457200" y="512064"/>
            <a:ext cx="8229600" cy="640080"/>
          </a:xfrm>
          <a:prstGeom prst="rect">
            <a:avLst/>
          </a:prstGeom>
          <a:noFill/>
          <a:ln/>
        </p:spPr>
        <p:txBody>
          <a:bodyPr wrap="square" lIns="0" tIns="0" rIns="0" bIns="0" rtlCol="0" anchor="ctr"/>
          <a:lstStyle/>
          <a:p>
            <a:pPr indent="0" marL="0">
              <a:buNone/>
            </a:pPr>
            <a:r>
              <a:rPr lang="en-US" sz="2800" b="1" dirty="0">
                <a:solidFill>
                  <a:srgbClr val="0B3C5D"/>
                </a:solidFill>
                <a:latin typeface="Cambria" pitchFamily="34" charset="0"/>
                <a:ea typeface="Cambria" pitchFamily="34" charset="-122"/>
                <a:cs typeface="Cambria" pitchFamily="34" charset="-120"/>
              </a:rPr>
              <a:t>Daftar Pustaka</a:t>
            </a:r>
            <a:endParaRPr lang="en-US" sz="2800" dirty="0"/>
          </a:p>
        </p:txBody>
      </p:sp>
      <p:sp>
        <p:nvSpPr>
          <p:cNvPr id="4" name="Text 2"/>
          <p:cNvSpPr txBox="1"/>
          <p:nvPr/>
        </p:nvSpPr>
        <p:spPr>
          <a:xfrm>
            <a:off x="457200" y="4818888"/>
            <a:ext cx="4572000" cy="182880"/>
          </a:xfrm>
          <a:prstGeom prst="rect">
            <a:avLst/>
          </a:prstGeom>
          <a:noFill/>
          <a:ln/>
        </p:spPr>
        <p:txBody>
          <a:bodyPr wrap="square" lIns="0" tIns="0" rIns="0" bIns="0" rtlCol="0" anchor="t"/>
          <a:lstStyle/>
          <a:p>
            <a:pPr indent="0" marL="0">
              <a:buNone/>
            </a:pPr>
            <a:r>
              <a:rPr lang="en-US" sz="900" dirty="0">
                <a:solidFill>
                  <a:srgbClr val="5B6B79"/>
                </a:solidFill>
                <a:latin typeface="Calibri" pitchFamily="34" charset="0"/>
                <a:ea typeface="Calibri" pitchFamily="34" charset="-122"/>
                <a:cs typeface="Calibri" pitchFamily="34" charset="-120"/>
              </a:rPr>
              <a:t>Sumber: Suryani dkk. (2021)</a:t>
            </a:r>
            <a:endParaRPr lang="en-US" sz="900" dirty="0"/>
          </a:p>
        </p:txBody>
      </p:sp>
      <p:sp>
        <p:nvSpPr>
          <p:cNvPr id="5" name="Text 3"/>
          <p:cNvSpPr txBox="1"/>
          <p:nvPr/>
        </p:nvSpPr>
        <p:spPr>
          <a:xfrm>
            <a:off x="8229600" y="4818888"/>
            <a:ext cx="457200" cy="182880"/>
          </a:xfrm>
          <a:prstGeom prst="rect">
            <a:avLst/>
          </a:prstGeom>
          <a:noFill/>
          <a:ln/>
        </p:spPr>
        <p:txBody>
          <a:bodyPr wrap="square" lIns="0" tIns="0" rIns="0" bIns="0" rtlCol="0" anchor="t"/>
          <a:lstStyle/>
          <a:p>
            <a:pPr algn="r" indent="0" marL="0">
              <a:buNone/>
            </a:pPr>
            <a:r>
              <a:rPr lang="en-US" sz="900" dirty="0">
                <a:solidFill>
                  <a:srgbClr val="5B6B79"/>
                </a:solidFill>
                <a:latin typeface="Calibri" pitchFamily="34" charset="0"/>
                <a:ea typeface="Calibri" pitchFamily="34" charset="-122"/>
                <a:cs typeface="Calibri" pitchFamily="34" charset="-120"/>
              </a:rPr>
              <a:t>21</a:t>
            </a:r>
            <a:endParaRPr lang="en-US" sz="900" dirty="0"/>
          </a:p>
        </p:txBody>
      </p:sp>
      <p:sp>
        <p:nvSpPr>
          <p:cNvPr id="6" name="Shape 4"/>
          <p:cNvSpPr/>
          <p:nvPr/>
        </p:nvSpPr>
        <p:spPr>
          <a:xfrm>
            <a:off x="457200" y="1371600"/>
            <a:ext cx="8229600" cy="1737360"/>
          </a:xfrm>
          <a:prstGeom prst="roundRect">
            <a:avLst>
              <a:gd name="adj" fmla="val 4211"/>
            </a:avLst>
          </a:prstGeom>
          <a:solidFill>
            <a:srgbClr val="EEF3F7"/>
          </a:solidFill>
          <a:ln/>
        </p:spPr>
      </p:sp>
      <p:sp>
        <p:nvSpPr>
          <p:cNvPr id="7" name="Text 5"/>
          <p:cNvSpPr txBox="1"/>
          <p:nvPr/>
        </p:nvSpPr>
        <p:spPr>
          <a:xfrm>
            <a:off x="731520" y="1463040"/>
            <a:ext cx="7680960" cy="1554480"/>
          </a:xfrm>
          <a:prstGeom prst="rect">
            <a:avLst/>
          </a:prstGeom>
          <a:noFill/>
          <a:ln/>
        </p:spPr>
        <p:txBody>
          <a:bodyPr wrap="square" lIns="0" tIns="0" rIns="0" bIns="0" rtlCol="0" anchor="ctr"/>
          <a:lstStyle/>
          <a:p>
            <a:pPr indent="0" marL="0">
              <a:buNone/>
            </a:pPr>
            <a:r>
              <a:rPr lang="en-US" sz="1400" dirty="0">
                <a:solidFill>
                  <a:srgbClr val="1F2933"/>
                </a:solidFill>
                <a:latin typeface="Calibri" pitchFamily="34" charset="0"/>
                <a:ea typeface="Calibri" pitchFamily="34" charset="-122"/>
                <a:cs typeface="Calibri" pitchFamily="34" charset="-120"/>
              </a:rPr>
              <a:t>Suryani, N. K., Riswandi, P., Hasbi, I., Rochmi, A., Kairupan, D. J. I., Hasan, M., Setiorini, H., Sudirman, A., Muftiasa, A., Yanti, N. N. S. A., Yuniarti, R., Loppies, Y., &amp; Arta, I. P. S. (2021). </a:t>
            </a:r>
            <a:pPr indent="0" marL="0">
              <a:buNone/>
            </a:pPr>
            <a:r>
              <a:rPr lang="en-US" sz="1400" i="1" dirty="0">
                <a:solidFill>
                  <a:srgbClr val="1F2933"/>
                </a:solidFill>
                <a:latin typeface="Calibri" pitchFamily="34" charset="0"/>
                <a:ea typeface="Calibri" pitchFamily="34" charset="-122"/>
                <a:cs typeface="Calibri" pitchFamily="34" charset="-120"/>
              </a:rPr>
              <a:t>Pengantar manajemen dan bisnis</a:t>
            </a:r>
            <a:pPr indent="0" marL="0">
              <a:buNone/>
            </a:pPr>
            <a:r>
              <a:rPr lang="en-US" sz="1400" dirty="0">
                <a:solidFill>
                  <a:srgbClr val="1F2933"/>
                </a:solidFill>
                <a:latin typeface="Calibri" pitchFamily="34" charset="0"/>
                <a:ea typeface="Calibri" pitchFamily="34" charset="-122"/>
                <a:cs typeface="Calibri" pitchFamily="34" charset="-120"/>
              </a:rPr>
              <a:t>. Widina Bhakti Persada.</a:t>
            </a:r>
            <a:endParaRPr lang="en-US" sz="1400" dirty="0"/>
          </a:p>
        </p:txBody>
      </p:sp>
      <p:sp>
        <p:nvSpPr>
          <p:cNvPr id="8" name="Text 6"/>
          <p:cNvSpPr txBox="1"/>
          <p:nvPr/>
        </p:nvSpPr>
        <p:spPr>
          <a:xfrm>
            <a:off x="457200" y="3337560"/>
            <a:ext cx="8229600" cy="548640"/>
          </a:xfrm>
          <a:prstGeom prst="rect">
            <a:avLst/>
          </a:prstGeom>
          <a:noFill/>
          <a:ln/>
        </p:spPr>
        <p:txBody>
          <a:bodyPr wrap="square" lIns="0" tIns="0" rIns="0" bIns="0" rtlCol="0" anchor="t"/>
          <a:lstStyle/>
          <a:p>
            <a:pPr indent="0" marL="0">
              <a:buNone/>
            </a:pPr>
            <a:r>
              <a:rPr lang="en-US" sz="1150" i="1" dirty="0">
                <a:solidFill>
                  <a:srgbClr val="5B6B79"/>
                </a:solidFill>
                <a:latin typeface="Calibri" pitchFamily="34" charset="0"/>
                <a:ea typeface="Calibri" pitchFamily="34" charset="-122"/>
                <a:cs typeface="Calibri" pitchFamily="34" charset="-120"/>
              </a:rPr>
              <a:t>Catatan: pendapat Follett (2003), Griffin (2006), Siagian (2007), dan Glos (dalam Sembiring, 2014) dikutip dari buku di atas, sehingga merupakan kutipan sekunder.</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Pengantar Manajemen dan Bisnis</dc:title>
  <dc:subject>PptxGenJS Presentation</dc:subject>
  <dc:creator>PptxGenJS</dc:creator>
  <cp:lastModifiedBy>PptxGenJS</cp:lastModifiedBy>
  <cp:revision>1</cp:revision>
  <dcterms:created xsi:type="dcterms:W3CDTF">2026-10-01T09:04:35Z</dcterms:created>
  <dcterms:modified xsi:type="dcterms:W3CDTF">2026-10-01T09:04:35Z</dcterms:modified>
</cp:coreProperties>
</file>